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7" r:id="rId2"/>
    <p:sldId id="583" r:id="rId3"/>
    <p:sldId id="326" r:id="rId4"/>
    <p:sldId id="509" r:id="rId5"/>
    <p:sldId id="517" r:id="rId6"/>
    <p:sldId id="518" r:id="rId7"/>
    <p:sldId id="345" r:id="rId8"/>
    <p:sldId id="526" r:id="rId9"/>
    <p:sldId id="527" r:id="rId10"/>
    <p:sldId id="564" r:id="rId11"/>
    <p:sldId id="351" r:id="rId12"/>
    <p:sldId id="563" r:id="rId13"/>
    <p:sldId id="330" r:id="rId14"/>
    <p:sldId id="565" r:id="rId15"/>
    <p:sldId id="570" r:id="rId16"/>
    <p:sldId id="568" r:id="rId17"/>
    <p:sldId id="567" r:id="rId18"/>
    <p:sldId id="573" r:id="rId19"/>
    <p:sldId id="582" r:id="rId20"/>
    <p:sldId id="574" r:id="rId21"/>
    <p:sldId id="571" r:id="rId22"/>
    <p:sldId id="566" r:id="rId23"/>
    <p:sldId id="576" r:id="rId24"/>
    <p:sldId id="575" r:id="rId25"/>
    <p:sldId id="577" r:id="rId26"/>
    <p:sldId id="572" r:id="rId27"/>
    <p:sldId id="584" r:id="rId28"/>
    <p:sldId id="536" r:id="rId29"/>
    <p:sldId id="581" r:id="rId30"/>
    <p:sldId id="58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2C6C"/>
    <a:srgbClr val="1A48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437"/>
    <p:restoredTop sz="94643"/>
  </p:normalViewPr>
  <p:slideViewPr>
    <p:cSldViewPr snapToGrid="0" snapToObjects="1" showGuides="1">
      <p:cViewPr varScale="1">
        <p:scale>
          <a:sx n="102" d="100"/>
          <a:sy n="102" d="100"/>
        </p:scale>
        <p:origin x="1464" y="13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5512D116-5CC6-11CF-8D67-00AA00BDCE1D}" ax:persistence="persistStream"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A6D507-36A9-40BE-8FDA-94D9A8316D0F}" type="datetimeFigureOut">
              <a:rPr lang="en-US" smtClean="0"/>
              <a:t>8/17/2022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39375-EC2D-4B9F-B284-C4194D2322C8}" type="slidenum">
              <a:rPr lang="en-US" smtClean="0"/>
              <a:t>‹#›</a:t>
            </a:fld>
            <a:endParaRPr lang="en-US"/>
          </a:p>
        </p:txBody>
      </p:sp>
    </p:spTree>
    <p:extLst>
      <p:ext uri="{BB962C8B-B14F-4D97-AF65-F5344CB8AC3E}">
        <p14:creationId xmlns:p14="http://schemas.microsoft.com/office/powerpoint/2010/main" val="2645276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859FE-5E37-ED4D-A6EC-89186696B24E}" type="slidenum">
              <a:rPr lang="en-US" smtClean="0"/>
              <a:t>1</a:t>
            </a:fld>
            <a:endParaRPr lang="en-US"/>
          </a:p>
        </p:txBody>
      </p:sp>
    </p:spTree>
    <p:extLst>
      <p:ext uri="{BB962C8B-B14F-4D97-AF65-F5344CB8AC3E}">
        <p14:creationId xmlns:p14="http://schemas.microsoft.com/office/powerpoint/2010/main" val="2453088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4BD96-5DD5-A543-B6D0-FB6BE3622E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048417-31B7-DD48-A727-1234A30ED2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957A6A-293D-5F4F-B1CC-493B6F48A453}"/>
              </a:ext>
            </a:extLst>
          </p:cNvPr>
          <p:cNvSpPr>
            <a:spLocks noGrp="1"/>
          </p:cNvSpPr>
          <p:nvPr>
            <p:ph type="dt" sz="half" idx="10"/>
          </p:nvPr>
        </p:nvSpPr>
        <p:spPr/>
        <p:txBody>
          <a:bodyPr/>
          <a:lstStyle/>
          <a:p>
            <a:fld id="{ADCA3B0F-FFEE-B74C-ABBC-BCE4751F31F7}" type="datetimeFigureOut">
              <a:rPr lang="en-US" smtClean="0"/>
              <a:t>8/17/2022</a:t>
            </a:fld>
            <a:endParaRPr lang="en-US"/>
          </a:p>
        </p:txBody>
      </p:sp>
      <p:sp>
        <p:nvSpPr>
          <p:cNvPr id="5" name="Footer Placeholder 4">
            <a:extLst>
              <a:ext uri="{FF2B5EF4-FFF2-40B4-BE49-F238E27FC236}">
                <a16:creationId xmlns:a16="http://schemas.microsoft.com/office/drawing/2014/main" id="{C356E8B2-76DC-3943-9B22-E03FDA636E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9D543-BA53-9945-9B43-2DF06F6771D5}"/>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2378099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C8E81-5D1B-0444-91F6-E4E23EA26C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030B72-CEFE-CF42-9325-3897295752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38000-F79B-A443-BEF2-3638E7E76436}"/>
              </a:ext>
            </a:extLst>
          </p:cNvPr>
          <p:cNvSpPr>
            <a:spLocks noGrp="1"/>
          </p:cNvSpPr>
          <p:nvPr>
            <p:ph type="dt" sz="half" idx="10"/>
          </p:nvPr>
        </p:nvSpPr>
        <p:spPr/>
        <p:txBody>
          <a:bodyPr/>
          <a:lstStyle/>
          <a:p>
            <a:fld id="{ADCA3B0F-FFEE-B74C-ABBC-BCE4751F31F7}" type="datetimeFigureOut">
              <a:rPr lang="en-US" smtClean="0"/>
              <a:t>8/17/2022</a:t>
            </a:fld>
            <a:endParaRPr lang="en-US"/>
          </a:p>
        </p:txBody>
      </p:sp>
      <p:sp>
        <p:nvSpPr>
          <p:cNvPr id="5" name="Footer Placeholder 4">
            <a:extLst>
              <a:ext uri="{FF2B5EF4-FFF2-40B4-BE49-F238E27FC236}">
                <a16:creationId xmlns:a16="http://schemas.microsoft.com/office/drawing/2014/main" id="{52FC4F07-4518-D547-81EE-E1D37B2067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516CA-3E5F-6B41-BDEE-7BDEF82C80DD}"/>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923951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FB1984-2203-BC40-B618-FDDC0A9BEC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330976-1D29-7E4A-88AE-77008DE63A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0B45DC-6392-044F-B87F-08B899973C0B}"/>
              </a:ext>
            </a:extLst>
          </p:cNvPr>
          <p:cNvSpPr>
            <a:spLocks noGrp="1"/>
          </p:cNvSpPr>
          <p:nvPr>
            <p:ph type="dt" sz="half" idx="10"/>
          </p:nvPr>
        </p:nvSpPr>
        <p:spPr/>
        <p:txBody>
          <a:bodyPr/>
          <a:lstStyle/>
          <a:p>
            <a:fld id="{ADCA3B0F-FFEE-B74C-ABBC-BCE4751F31F7}" type="datetimeFigureOut">
              <a:rPr lang="en-US" smtClean="0"/>
              <a:t>8/17/2022</a:t>
            </a:fld>
            <a:endParaRPr lang="en-US"/>
          </a:p>
        </p:txBody>
      </p:sp>
      <p:sp>
        <p:nvSpPr>
          <p:cNvPr id="5" name="Footer Placeholder 4">
            <a:extLst>
              <a:ext uri="{FF2B5EF4-FFF2-40B4-BE49-F238E27FC236}">
                <a16:creationId xmlns:a16="http://schemas.microsoft.com/office/drawing/2014/main" id="{67927CE8-58B3-C045-BD25-055B88E60F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A3AE4-716D-DC4F-9411-239F37D03EE7}"/>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3415051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B1358-D3CE-5E4D-B5D1-DAFF6294E4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897EF1-BB43-5046-8593-2D9EC3E479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C7806-8527-1F42-B39D-E59312757370}"/>
              </a:ext>
            </a:extLst>
          </p:cNvPr>
          <p:cNvSpPr>
            <a:spLocks noGrp="1"/>
          </p:cNvSpPr>
          <p:nvPr>
            <p:ph type="dt" sz="half" idx="10"/>
          </p:nvPr>
        </p:nvSpPr>
        <p:spPr/>
        <p:txBody>
          <a:bodyPr/>
          <a:lstStyle/>
          <a:p>
            <a:fld id="{ADCA3B0F-FFEE-B74C-ABBC-BCE4751F31F7}" type="datetimeFigureOut">
              <a:rPr lang="en-US" smtClean="0"/>
              <a:t>8/17/2022</a:t>
            </a:fld>
            <a:endParaRPr lang="en-US"/>
          </a:p>
        </p:txBody>
      </p:sp>
      <p:sp>
        <p:nvSpPr>
          <p:cNvPr id="5" name="Footer Placeholder 4">
            <a:extLst>
              <a:ext uri="{FF2B5EF4-FFF2-40B4-BE49-F238E27FC236}">
                <a16:creationId xmlns:a16="http://schemas.microsoft.com/office/drawing/2014/main" id="{7BCC62A5-6843-BB40-9587-81A6F86C4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AF496-4653-9F4A-A24E-68787D4274D9}"/>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457847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57BB4-CDCD-B841-9338-259C27EC78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BFEB28-0EDC-CF47-B98F-D3B69B015A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2B8E8A-5266-5D4A-B1A6-F062EC5FB96A}"/>
              </a:ext>
            </a:extLst>
          </p:cNvPr>
          <p:cNvSpPr>
            <a:spLocks noGrp="1"/>
          </p:cNvSpPr>
          <p:nvPr>
            <p:ph type="dt" sz="half" idx="10"/>
          </p:nvPr>
        </p:nvSpPr>
        <p:spPr/>
        <p:txBody>
          <a:bodyPr/>
          <a:lstStyle/>
          <a:p>
            <a:fld id="{ADCA3B0F-FFEE-B74C-ABBC-BCE4751F31F7}" type="datetimeFigureOut">
              <a:rPr lang="en-US" smtClean="0"/>
              <a:t>8/17/2022</a:t>
            </a:fld>
            <a:endParaRPr lang="en-US"/>
          </a:p>
        </p:txBody>
      </p:sp>
      <p:sp>
        <p:nvSpPr>
          <p:cNvPr id="5" name="Footer Placeholder 4">
            <a:extLst>
              <a:ext uri="{FF2B5EF4-FFF2-40B4-BE49-F238E27FC236}">
                <a16:creationId xmlns:a16="http://schemas.microsoft.com/office/drawing/2014/main" id="{84A93FA9-D6A2-9A4B-A082-946131158C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F5F73B-7EB8-8B49-842E-484302DD1769}"/>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334933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B34CC-1B1E-4C42-981F-C8F40A4329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D6B6F7-1371-9A4F-A1B3-4785792ED9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072C9B-A4FD-8440-9594-8EE3F4A065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BE6AAA-B651-AC4D-B065-4E30E90CD9C3}"/>
              </a:ext>
            </a:extLst>
          </p:cNvPr>
          <p:cNvSpPr>
            <a:spLocks noGrp="1"/>
          </p:cNvSpPr>
          <p:nvPr>
            <p:ph type="dt" sz="half" idx="10"/>
          </p:nvPr>
        </p:nvSpPr>
        <p:spPr/>
        <p:txBody>
          <a:bodyPr/>
          <a:lstStyle/>
          <a:p>
            <a:fld id="{ADCA3B0F-FFEE-B74C-ABBC-BCE4751F31F7}" type="datetimeFigureOut">
              <a:rPr lang="en-US" smtClean="0"/>
              <a:t>8/17/2022</a:t>
            </a:fld>
            <a:endParaRPr lang="en-US"/>
          </a:p>
        </p:txBody>
      </p:sp>
      <p:sp>
        <p:nvSpPr>
          <p:cNvPr id="6" name="Footer Placeholder 5">
            <a:extLst>
              <a:ext uri="{FF2B5EF4-FFF2-40B4-BE49-F238E27FC236}">
                <a16:creationId xmlns:a16="http://schemas.microsoft.com/office/drawing/2014/main" id="{505AD107-1396-C94C-8062-4AA97EBE06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D0E15-8ED5-694D-B756-484E0E057E5B}"/>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2837952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2F2F-2C99-5148-BB76-C085DA21DD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777A5F-4422-3646-A309-9D1E8E99A9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00CEDA-0547-C546-A3FD-961408C20C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38D53C-D9F7-6B43-B4A2-EA0307EAA2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788F29-B3B9-DF46-8B2E-4BB57FBE00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595139-42A4-754E-9112-8446E58630EA}"/>
              </a:ext>
            </a:extLst>
          </p:cNvPr>
          <p:cNvSpPr>
            <a:spLocks noGrp="1"/>
          </p:cNvSpPr>
          <p:nvPr>
            <p:ph type="dt" sz="half" idx="10"/>
          </p:nvPr>
        </p:nvSpPr>
        <p:spPr/>
        <p:txBody>
          <a:bodyPr/>
          <a:lstStyle/>
          <a:p>
            <a:fld id="{ADCA3B0F-FFEE-B74C-ABBC-BCE4751F31F7}" type="datetimeFigureOut">
              <a:rPr lang="en-US" smtClean="0"/>
              <a:t>8/17/2022</a:t>
            </a:fld>
            <a:endParaRPr lang="en-US"/>
          </a:p>
        </p:txBody>
      </p:sp>
      <p:sp>
        <p:nvSpPr>
          <p:cNvPr id="8" name="Footer Placeholder 7">
            <a:extLst>
              <a:ext uri="{FF2B5EF4-FFF2-40B4-BE49-F238E27FC236}">
                <a16:creationId xmlns:a16="http://schemas.microsoft.com/office/drawing/2014/main" id="{E0655311-A3B6-EF40-A335-21F3F1221D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221478-57B8-7E4B-B297-3E64D00C7DE7}"/>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1393152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D0576-0DC9-DE4A-BEC9-027BAFF932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1453F1-678F-E94B-8E99-65CBF1257131}"/>
              </a:ext>
            </a:extLst>
          </p:cNvPr>
          <p:cNvSpPr>
            <a:spLocks noGrp="1"/>
          </p:cNvSpPr>
          <p:nvPr>
            <p:ph type="dt" sz="half" idx="10"/>
          </p:nvPr>
        </p:nvSpPr>
        <p:spPr/>
        <p:txBody>
          <a:bodyPr/>
          <a:lstStyle/>
          <a:p>
            <a:fld id="{ADCA3B0F-FFEE-B74C-ABBC-BCE4751F31F7}" type="datetimeFigureOut">
              <a:rPr lang="en-US" smtClean="0"/>
              <a:t>8/17/2022</a:t>
            </a:fld>
            <a:endParaRPr lang="en-US"/>
          </a:p>
        </p:txBody>
      </p:sp>
      <p:sp>
        <p:nvSpPr>
          <p:cNvPr id="4" name="Footer Placeholder 3">
            <a:extLst>
              <a:ext uri="{FF2B5EF4-FFF2-40B4-BE49-F238E27FC236}">
                <a16:creationId xmlns:a16="http://schemas.microsoft.com/office/drawing/2014/main" id="{79E5FC4D-8D35-9145-B4C6-AEE845B1F1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137758-AF1D-B649-B309-18C8CF73DAC5}"/>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1257228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DD2764-9176-064C-B7C4-76BB676A33A9}"/>
              </a:ext>
            </a:extLst>
          </p:cNvPr>
          <p:cNvSpPr>
            <a:spLocks noGrp="1"/>
          </p:cNvSpPr>
          <p:nvPr>
            <p:ph type="dt" sz="half" idx="10"/>
          </p:nvPr>
        </p:nvSpPr>
        <p:spPr/>
        <p:txBody>
          <a:bodyPr/>
          <a:lstStyle/>
          <a:p>
            <a:fld id="{ADCA3B0F-FFEE-B74C-ABBC-BCE4751F31F7}" type="datetimeFigureOut">
              <a:rPr lang="en-US" smtClean="0"/>
              <a:t>8/17/2022</a:t>
            </a:fld>
            <a:endParaRPr lang="en-US"/>
          </a:p>
        </p:txBody>
      </p:sp>
      <p:sp>
        <p:nvSpPr>
          <p:cNvPr id="3" name="Footer Placeholder 2">
            <a:extLst>
              <a:ext uri="{FF2B5EF4-FFF2-40B4-BE49-F238E27FC236}">
                <a16:creationId xmlns:a16="http://schemas.microsoft.com/office/drawing/2014/main" id="{AB40FB88-B1C1-5842-B87A-4E992F0C8E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9DA169-A746-AF47-A5F1-365E6F3FB4C5}"/>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220334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CB64B-8D1A-8D41-96DC-4B4D3620BD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F0D885-220B-7B41-A32F-FB6371F437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19CC36-AB1C-A643-98E5-DADBCCBADE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E2DC4B-33BC-5841-BBB1-97CFF8D6431F}"/>
              </a:ext>
            </a:extLst>
          </p:cNvPr>
          <p:cNvSpPr>
            <a:spLocks noGrp="1"/>
          </p:cNvSpPr>
          <p:nvPr>
            <p:ph type="dt" sz="half" idx="10"/>
          </p:nvPr>
        </p:nvSpPr>
        <p:spPr/>
        <p:txBody>
          <a:bodyPr/>
          <a:lstStyle/>
          <a:p>
            <a:fld id="{ADCA3B0F-FFEE-B74C-ABBC-BCE4751F31F7}" type="datetimeFigureOut">
              <a:rPr lang="en-US" smtClean="0"/>
              <a:t>8/17/2022</a:t>
            </a:fld>
            <a:endParaRPr lang="en-US"/>
          </a:p>
        </p:txBody>
      </p:sp>
      <p:sp>
        <p:nvSpPr>
          <p:cNvPr id="6" name="Footer Placeholder 5">
            <a:extLst>
              <a:ext uri="{FF2B5EF4-FFF2-40B4-BE49-F238E27FC236}">
                <a16:creationId xmlns:a16="http://schemas.microsoft.com/office/drawing/2014/main" id="{47E06449-4702-EE41-BA0D-722DFE1E6C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0DB688-CBFB-3448-8B45-BB1AEBC4EE13}"/>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4090554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FC4AA-71FA-C348-B354-15FD73F79C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F3A876-98D6-F647-87D3-8ED3762F94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2B485B9-8958-954C-AA55-FD9E8779A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F92211-2E78-AC4B-8225-15BED03692FA}"/>
              </a:ext>
            </a:extLst>
          </p:cNvPr>
          <p:cNvSpPr>
            <a:spLocks noGrp="1"/>
          </p:cNvSpPr>
          <p:nvPr>
            <p:ph type="dt" sz="half" idx="10"/>
          </p:nvPr>
        </p:nvSpPr>
        <p:spPr/>
        <p:txBody>
          <a:bodyPr/>
          <a:lstStyle/>
          <a:p>
            <a:fld id="{ADCA3B0F-FFEE-B74C-ABBC-BCE4751F31F7}" type="datetimeFigureOut">
              <a:rPr lang="en-US" smtClean="0"/>
              <a:t>8/17/2022</a:t>
            </a:fld>
            <a:endParaRPr lang="en-US"/>
          </a:p>
        </p:txBody>
      </p:sp>
      <p:sp>
        <p:nvSpPr>
          <p:cNvPr id="6" name="Footer Placeholder 5">
            <a:extLst>
              <a:ext uri="{FF2B5EF4-FFF2-40B4-BE49-F238E27FC236}">
                <a16:creationId xmlns:a16="http://schemas.microsoft.com/office/drawing/2014/main" id="{B13C4C04-2EC3-354B-901A-AF9B6EC992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F4E15B-D5B4-7946-B8BD-9B05C65FF40E}"/>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25400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1B0A4D-DB78-AE4B-A86B-48CA3B8DCF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DD71B4F-3E2A-4C48-BE26-627C28C0BB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7628953-A92E-A44E-B1F6-F9072B8DC4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A3B0F-FFEE-B74C-ABBC-BCE4751F31F7}" type="datetimeFigureOut">
              <a:rPr lang="en-US" smtClean="0"/>
              <a:t>8/17/2022</a:t>
            </a:fld>
            <a:endParaRPr lang="en-US"/>
          </a:p>
        </p:txBody>
      </p:sp>
      <p:sp>
        <p:nvSpPr>
          <p:cNvPr id="5" name="Footer Placeholder 4">
            <a:extLst>
              <a:ext uri="{FF2B5EF4-FFF2-40B4-BE49-F238E27FC236}">
                <a16:creationId xmlns:a16="http://schemas.microsoft.com/office/drawing/2014/main" id="{E9401097-5C2A-594B-ACFA-FD2C946FB3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B35E8D-216B-3140-B0E8-B69F1B0413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F84CB-2621-0045-B30F-22109BF07890}" type="slidenum">
              <a:rPr lang="en-US" smtClean="0"/>
              <a:t>‹#›</a:t>
            </a:fld>
            <a:endParaRPr lang="en-US"/>
          </a:p>
        </p:txBody>
      </p:sp>
      <p:pic>
        <p:nvPicPr>
          <p:cNvPr id="10" name="Picture 9">
            <a:extLst>
              <a:ext uri="{FF2B5EF4-FFF2-40B4-BE49-F238E27FC236}">
                <a16:creationId xmlns:a16="http://schemas.microsoft.com/office/drawing/2014/main" id="{8C8423A0-9472-C043-BE7A-F5A857537374}"/>
              </a:ext>
            </a:extLst>
          </p:cNvPr>
          <p:cNvPicPr>
            <a:picLocks noChangeAspect="1"/>
          </p:cNvPicPr>
          <p:nvPr userDrawn="1"/>
        </p:nvPicPr>
        <p:blipFill>
          <a:blip r:embed="rId13"/>
          <a:stretch>
            <a:fillRect/>
          </a:stretch>
        </p:blipFill>
        <p:spPr>
          <a:xfrm>
            <a:off x="0" y="6176963"/>
            <a:ext cx="12192000" cy="685800"/>
          </a:xfrm>
          <a:prstGeom prst="rect">
            <a:avLst/>
          </a:prstGeom>
        </p:spPr>
      </p:pic>
      <p:pic>
        <p:nvPicPr>
          <p:cNvPr id="8" name="Picture 7">
            <a:extLst>
              <a:ext uri="{FF2B5EF4-FFF2-40B4-BE49-F238E27FC236}">
                <a16:creationId xmlns:a16="http://schemas.microsoft.com/office/drawing/2014/main" id="{6C51FE82-E439-DF4C-8008-8ADF68117BB2}"/>
              </a:ext>
            </a:extLst>
          </p:cNvPr>
          <p:cNvPicPr>
            <a:picLocks noChangeAspect="1"/>
          </p:cNvPicPr>
          <p:nvPr userDrawn="1"/>
        </p:nvPicPr>
        <p:blipFill>
          <a:blip r:embed="rId14"/>
          <a:stretch>
            <a:fillRect/>
          </a:stretch>
        </p:blipFill>
        <p:spPr>
          <a:xfrm>
            <a:off x="9581765" y="6492875"/>
            <a:ext cx="2229236" cy="177791"/>
          </a:xfrm>
          <a:prstGeom prst="rect">
            <a:avLst/>
          </a:prstGeom>
        </p:spPr>
      </p:pic>
    </p:spTree>
    <p:extLst>
      <p:ext uri="{BB962C8B-B14F-4D97-AF65-F5344CB8AC3E}">
        <p14:creationId xmlns:p14="http://schemas.microsoft.com/office/powerpoint/2010/main" val="235072860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D2C6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D2C6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D2C6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D2C6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D2C6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D2C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wmf"/><Relationship Id="rId2" Type="http://schemas.openxmlformats.org/officeDocument/2006/relationships/slideLayout" Target="../slideLayouts/slideLayout4.xml"/><Relationship Id="rId1" Type="http://schemas.openxmlformats.org/officeDocument/2006/relationships/control" Target="../activeX/activeX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273" y="577273"/>
            <a:ext cx="11619345" cy="1898072"/>
          </a:xfrm>
        </p:spPr>
        <p:txBody>
          <a:bodyPr>
            <a:normAutofit fontScale="90000"/>
          </a:bodyPr>
          <a:lstStyle/>
          <a:p>
            <a:r>
              <a:rPr lang="en-US" sz="6600" dirty="0"/>
              <a:t>Public Transportation </a:t>
            </a:r>
            <a:br>
              <a:rPr lang="en-US" sz="6600" dirty="0"/>
            </a:br>
            <a:r>
              <a:rPr lang="en-US" sz="6600" dirty="0"/>
              <a:t>(Tribal Transit) Planning</a:t>
            </a:r>
          </a:p>
        </p:txBody>
      </p:sp>
      <p:sp>
        <p:nvSpPr>
          <p:cNvPr id="3" name="Subtitle 2"/>
          <p:cNvSpPr>
            <a:spLocks noGrp="1"/>
          </p:cNvSpPr>
          <p:nvPr>
            <p:ph type="subTitle" idx="1"/>
          </p:nvPr>
        </p:nvSpPr>
        <p:spPr>
          <a:xfrm>
            <a:off x="323273" y="2895600"/>
            <a:ext cx="11619345" cy="2895600"/>
          </a:xfrm>
        </p:spPr>
        <p:txBody>
          <a:bodyPr>
            <a:normAutofit/>
          </a:bodyPr>
          <a:lstStyle/>
          <a:p>
            <a:r>
              <a:rPr lang="en-US" sz="2800" dirty="0"/>
              <a:t>David Kack</a:t>
            </a:r>
          </a:p>
          <a:p>
            <a:r>
              <a:rPr lang="en-US" sz="2800" dirty="0"/>
              <a:t>Executive Director, WTI</a:t>
            </a:r>
          </a:p>
          <a:p>
            <a:r>
              <a:rPr lang="en-US" sz="2800" dirty="0"/>
              <a:t>Director, Small Urban, Rural and Tribal Center on Mobility (SURTCOM)</a:t>
            </a:r>
          </a:p>
        </p:txBody>
      </p:sp>
      <p:pic>
        <p:nvPicPr>
          <p:cNvPr id="5" name="Picture 4">
            <a:extLst>
              <a:ext uri="{FF2B5EF4-FFF2-40B4-BE49-F238E27FC236}">
                <a16:creationId xmlns:a16="http://schemas.microsoft.com/office/drawing/2014/main" id="{BB4E8821-2016-1FF8-F950-3C129C820E98}"/>
              </a:ext>
            </a:extLst>
          </p:cNvPr>
          <p:cNvPicPr>
            <a:picLocks noChangeAspect="1"/>
          </p:cNvPicPr>
          <p:nvPr/>
        </p:nvPicPr>
        <p:blipFill rotWithShape="1">
          <a:blip r:embed="rId3"/>
          <a:srcRect l="22809" t="22256" r="42320" b="63905"/>
          <a:stretch/>
        </p:blipFill>
        <p:spPr>
          <a:xfrm>
            <a:off x="3343841" y="4578142"/>
            <a:ext cx="5504317" cy="1228698"/>
          </a:xfrm>
          <a:prstGeom prst="rect">
            <a:avLst/>
          </a:prstGeom>
        </p:spPr>
      </p:pic>
    </p:spTree>
    <p:extLst>
      <p:ext uri="{BB962C8B-B14F-4D97-AF65-F5344CB8AC3E}">
        <p14:creationId xmlns:p14="http://schemas.microsoft.com/office/powerpoint/2010/main" val="862522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882891-F0CA-4583-9E9F-D2DC5FE474A3}"/>
              </a:ext>
            </a:extLst>
          </p:cNvPr>
          <p:cNvSpPr>
            <a:spLocks noGrp="1"/>
          </p:cNvSpPr>
          <p:nvPr>
            <p:ph idx="1"/>
          </p:nvPr>
        </p:nvSpPr>
        <p:spPr>
          <a:xfrm>
            <a:off x="838200" y="873919"/>
            <a:ext cx="10515600" cy="4351338"/>
          </a:xfrm>
        </p:spPr>
        <p:txBody>
          <a:bodyPr>
            <a:normAutofit/>
          </a:bodyPr>
          <a:lstStyle/>
          <a:p>
            <a:pPr marL="285750" indent="-285750">
              <a:buNone/>
            </a:pPr>
            <a:r>
              <a:rPr lang="en-US" sz="4800" dirty="0"/>
              <a:t>“Plans are worthless, but planning is everything”</a:t>
            </a:r>
          </a:p>
          <a:p>
            <a:pPr marL="0" indent="0">
              <a:buNone/>
            </a:pPr>
            <a:r>
              <a:rPr lang="en-US" sz="4800" dirty="0"/>
              <a:t>	--President/General Eisenhower</a:t>
            </a:r>
          </a:p>
          <a:p>
            <a:endParaRPr lang="en-US" sz="4800" dirty="0"/>
          </a:p>
        </p:txBody>
      </p:sp>
      <p:pic>
        <p:nvPicPr>
          <p:cNvPr id="4" name="Picture 3">
            <a:extLst>
              <a:ext uri="{FF2B5EF4-FFF2-40B4-BE49-F238E27FC236}">
                <a16:creationId xmlns:a16="http://schemas.microsoft.com/office/drawing/2014/main" id="{D64ADB18-1AC2-4920-8A34-35438AE1B6DB}"/>
              </a:ext>
            </a:extLst>
          </p:cNvPr>
          <p:cNvPicPr>
            <a:picLocks noChangeAspect="1"/>
          </p:cNvPicPr>
          <p:nvPr/>
        </p:nvPicPr>
        <p:blipFill>
          <a:blip r:embed="rId2"/>
          <a:stretch>
            <a:fillRect/>
          </a:stretch>
        </p:blipFill>
        <p:spPr>
          <a:xfrm>
            <a:off x="7905750" y="3049588"/>
            <a:ext cx="4286250" cy="3124200"/>
          </a:xfrm>
          <a:prstGeom prst="rect">
            <a:avLst/>
          </a:prstGeom>
        </p:spPr>
      </p:pic>
    </p:spTree>
    <p:extLst>
      <p:ext uri="{BB962C8B-B14F-4D97-AF65-F5344CB8AC3E}">
        <p14:creationId xmlns:p14="http://schemas.microsoft.com/office/powerpoint/2010/main" val="3781195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a:extLst>
              <a:ext uri="{FF2B5EF4-FFF2-40B4-BE49-F238E27FC236}">
                <a16:creationId xmlns:a16="http://schemas.microsoft.com/office/drawing/2014/main" id="{F55E3305-5D68-488B-82F0-82979586009C}"/>
              </a:ext>
            </a:extLst>
          </p:cNvPr>
          <p:cNvSpPr>
            <a:spLocks noGrp="1" noChangeArrowheads="1"/>
          </p:cNvSpPr>
          <p:nvPr>
            <p:ph type="title"/>
          </p:nvPr>
        </p:nvSpPr>
        <p:spPr>
          <a:xfrm>
            <a:off x="1600200" y="274638"/>
            <a:ext cx="8915400" cy="1143000"/>
          </a:xfrm>
        </p:spPr>
        <p:txBody>
          <a:bodyPr>
            <a:normAutofit/>
          </a:bodyPr>
          <a:lstStyle/>
          <a:p>
            <a:pPr algn="ctr" eaLnBrk="1" hangingPunct="1"/>
            <a:r>
              <a:rPr lang="en-US" altLang="en-US" sz="6000" dirty="0"/>
              <a:t>Where to Start?</a:t>
            </a:r>
          </a:p>
        </p:txBody>
      </p:sp>
      <p:sp>
        <p:nvSpPr>
          <p:cNvPr id="12291" name="Content Placeholder 2">
            <a:extLst>
              <a:ext uri="{FF2B5EF4-FFF2-40B4-BE49-F238E27FC236}">
                <a16:creationId xmlns:a16="http://schemas.microsoft.com/office/drawing/2014/main" id="{651064D4-44CB-4E09-A33F-C35FBEC7A15B}"/>
              </a:ext>
            </a:extLst>
          </p:cNvPr>
          <p:cNvSpPr>
            <a:spLocks noGrp="1" noChangeArrowheads="1"/>
          </p:cNvSpPr>
          <p:nvPr>
            <p:ph idx="1"/>
          </p:nvPr>
        </p:nvSpPr>
        <p:spPr/>
        <p:txBody>
          <a:bodyPr/>
          <a:lstStyle/>
          <a:p>
            <a:pPr marL="0" indent="0">
              <a:buNone/>
            </a:pPr>
            <a:r>
              <a:rPr lang="en-US" altLang="en-US"/>
              <a:t>“Do what you can, with what you have, where you are.” </a:t>
            </a:r>
          </a:p>
          <a:p>
            <a:pPr marL="0" indent="0">
              <a:buNone/>
            </a:pPr>
            <a:r>
              <a:rPr lang="en-US" altLang="en-US"/>
              <a:t>	-Theodore Roosevelt</a:t>
            </a:r>
          </a:p>
          <a:p>
            <a:pPr marL="0" indent="0">
              <a:buNone/>
            </a:pPr>
            <a:endParaRPr lang="en-US" altLang="en-US"/>
          </a:p>
          <a:p>
            <a:pPr marL="0" indent="0">
              <a:buNone/>
            </a:pPr>
            <a:r>
              <a:rPr lang="en-US" altLang="en-US"/>
              <a:t>“A journey of a thousand miles begins with a single step”</a:t>
            </a:r>
          </a:p>
          <a:p>
            <a:pPr marL="0" indent="0">
              <a:buNone/>
            </a:pPr>
            <a:r>
              <a:rPr lang="en-US" altLang="en-US"/>
              <a:t>	-Lao Tzu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888B6E11-C847-48C3-9890-08988D91C644}"/>
              </a:ext>
            </a:extLst>
          </p:cNvPr>
          <p:cNvSpPr>
            <a:spLocks noGrp="1" noChangeArrowheads="1"/>
          </p:cNvSpPr>
          <p:nvPr>
            <p:ph type="title"/>
          </p:nvPr>
        </p:nvSpPr>
        <p:spPr>
          <a:xfrm>
            <a:off x="1676400" y="512620"/>
            <a:ext cx="7886700" cy="678872"/>
          </a:xfrm>
        </p:spPr>
        <p:txBody>
          <a:bodyPr>
            <a:noAutofit/>
          </a:bodyPr>
          <a:lstStyle/>
          <a:p>
            <a:pPr algn="ctr"/>
            <a:r>
              <a:rPr lang="en-US" altLang="en-US" sz="6000" dirty="0"/>
              <a:t>Questions to Ask</a:t>
            </a:r>
          </a:p>
        </p:txBody>
      </p:sp>
      <p:sp>
        <p:nvSpPr>
          <p:cNvPr id="60419" name="Content Placeholder 2">
            <a:extLst>
              <a:ext uri="{FF2B5EF4-FFF2-40B4-BE49-F238E27FC236}">
                <a16:creationId xmlns:a16="http://schemas.microsoft.com/office/drawing/2014/main" id="{976C8E56-754A-4ED7-A558-B268091B5879}"/>
              </a:ext>
            </a:extLst>
          </p:cNvPr>
          <p:cNvSpPr>
            <a:spLocks noGrp="1" noChangeArrowheads="1"/>
          </p:cNvSpPr>
          <p:nvPr>
            <p:ph idx="1"/>
          </p:nvPr>
        </p:nvSpPr>
        <p:spPr>
          <a:xfrm>
            <a:off x="1676400" y="1514764"/>
            <a:ext cx="8915400" cy="4581235"/>
          </a:xfrm>
        </p:spPr>
        <p:txBody>
          <a:bodyPr>
            <a:normAutofit/>
          </a:bodyPr>
          <a:lstStyle/>
          <a:p>
            <a:r>
              <a:rPr lang="en-US" altLang="en-US" dirty="0"/>
              <a:t>What would “success” look like?</a:t>
            </a:r>
          </a:p>
          <a:p>
            <a:r>
              <a:rPr lang="en-US" altLang="en-US" dirty="0"/>
              <a:t>How does public transportation fit into your Transportation Master Plan?</a:t>
            </a:r>
          </a:p>
          <a:p>
            <a:r>
              <a:rPr lang="en-US" altLang="en-US" dirty="0"/>
              <a:t>How multimodal do you want your community to be?</a:t>
            </a:r>
          </a:p>
          <a:p>
            <a:r>
              <a:rPr lang="en-US" altLang="en-US" dirty="0"/>
              <a:t>What are you doing to make your community more inviting to other modes (beyond the car)?</a:t>
            </a:r>
          </a:p>
          <a:p>
            <a:r>
              <a:rPr lang="en-US" altLang="en-US" dirty="0">
                <a:solidFill>
                  <a:srgbClr val="000066"/>
                </a:solidFill>
              </a:rPr>
              <a:t>What mobility ecosystem does your community want to invest in?</a:t>
            </a:r>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0E826C1E-C5C6-4CD4-96F3-C2033439F67F}"/>
              </a:ext>
            </a:extLst>
          </p:cNvPr>
          <p:cNvSpPr>
            <a:spLocks noGrp="1" noChangeArrowheads="1"/>
          </p:cNvSpPr>
          <p:nvPr>
            <p:ph type="title"/>
          </p:nvPr>
        </p:nvSpPr>
        <p:spPr>
          <a:xfrm>
            <a:off x="147782" y="274638"/>
            <a:ext cx="11804073" cy="1143000"/>
          </a:xfrm>
        </p:spPr>
        <p:txBody>
          <a:bodyPr>
            <a:noAutofit/>
          </a:bodyPr>
          <a:lstStyle/>
          <a:p>
            <a:pPr algn="ctr" eaLnBrk="1" hangingPunct="1"/>
            <a:r>
              <a:rPr lang="en-US" altLang="en-US" sz="6000" dirty="0"/>
              <a:t>Mobility Service Options &amp; Tradeoffs</a:t>
            </a:r>
          </a:p>
        </p:txBody>
      </p:sp>
      <p:sp>
        <p:nvSpPr>
          <p:cNvPr id="49155" name="Content Placeholder 3">
            <a:extLst>
              <a:ext uri="{FF2B5EF4-FFF2-40B4-BE49-F238E27FC236}">
                <a16:creationId xmlns:a16="http://schemas.microsoft.com/office/drawing/2014/main" id="{E615675E-1354-4AB6-A2BB-90148D8EF0A0}"/>
              </a:ext>
            </a:extLst>
          </p:cNvPr>
          <p:cNvSpPr>
            <a:spLocks noGrp="1" noChangeArrowheads="1"/>
          </p:cNvSpPr>
          <p:nvPr>
            <p:ph idx="1"/>
          </p:nvPr>
        </p:nvSpPr>
        <p:spPr>
          <a:xfrm>
            <a:off x="838200" y="1432936"/>
            <a:ext cx="10515600" cy="4351338"/>
          </a:xfrm>
        </p:spPr>
        <p:txBody>
          <a:bodyPr/>
          <a:lstStyle/>
          <a:p>
            <a:pPr eaLnBrk="1" hangingPunct="1"/>
            <a:r>
              <a:rPr lang="en-US" altLang="en-US" sz="3200" dirty="0"/>
              <a:t>Fixed Route</a:t>
            </a:r>
          </a:p>
          <a:p>
            <a:pPr eaLnBrk="1" hangingPunct="1"/>
            <a:r>
              <a:rPr lang="en-US" altLang="en-US" sz="3200" dirty="0"/>
              <a:t>Microtransit</a:t>
            </a:r>
          </a:p>
          <a:p>
            <a:pPr eaLnBrk="1" hangingPunct="1"/>
            <a:r>
              <a:rPr lang="en-US" altLang="en-US" sz="3200" dirty="0"/>
              <a:t>Demand Response</a:t>
            </a:r>
          </a:p>
          <a:p>
            <a:pPr eaLnBrk="1" hangingPunct="1"/>
            <a:r>
              <a:rPr lang="en-US" altLang="en-US" sz="3200" dirty="0"/>
              <a:t>Van Pool</a:t>
            </a:r>
          </a:p>
          <a:p>
            <a:pPr eaLnBrk="1" hangingPunct="1"/>
            <a:r>
              <a:rPr lang="en-US" altLang="en-US" sz="3200" dirty="0"/>
              <a:t>Volunteer Driver Programs</a:t>
            </a:r>
          </a:p>
          <a:p>
            <a:pPr eaLnBrk="1" hangingPunct="1"/>
            <a:r>
              <a:rPr lang="en-US" altLang="en-US" sz="3200" dirty="0"/>
              <a:t>TNCs, Taxis, Other</a:t>
            </a:r>
          </a:p>
          <a:p>
            <a:pPr eaLnBrk="1" hangingPunct="1"/>
            <a:r>
              <a:rPr lang="en-US" altLang="en-US" sz="3200" dirty="0"/>
              <a:t>Bicycling and walking!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ED3A3-D179-4276-B7E7-2556FBA2001F}"/>
              </a:ext>
            </a:extLst>
          </p:cNvPr>
          <p:cNvSpPr>
            <a:spLocks noGrp="1"/>
          </p:cNvSpPr>
          <p:nvPr>
            <p:ph type="title"/>
          </p:nvPr>
        </p:nvSpPr>
        <p:spPr/>
        <p:txBody>
          <a:bodyPr>
            <a:normAutofit/>
          </a:bodyPr>
          <a:lstStyle/>
          <a:p>
            <a:pPr algn="ctr"/>
            <a:r>
              <a:rPr lang="en-US" i="0" u="none" strike="noStrike" dirty="0">
                <a:solidFill>
                  <a:srgbClr val="194178"/>
                </a:solidFill>
                <a:effectLst/>
              </a:rPr>
              <a:t>Tribal Transit Formula Grants - 5311(c)(1)(B)</a:t>
            </a:r>
            <a:endParaRPr lang="en-US" dirty="0"/>
          </a:p>
        </p:txBody>
      </p:sp>
      <p:sp>
        <p:nvSpPr>
          <p:cNvPr id="3" name="Content Placeholder 2">
            <a:extLst>
              <a:ext uri="{FF2B5EF4-FFF2-40B4-BE49-F238E27FC236}">
                <a16:creationId xmlns:a16="http://schemas.microsoft.com/office/drawing/2014/main" id="{3087D9A1-FB60-4E61-9C99-A9924FE9CC87}"/>
              </a:ext>
            </a:extLst>
          </p:cNvPr>
          <p:cNvSpPr>
            <a:spLocks noGrp="1"/>
          </p:cNvSpPr>
          <p:nvPr>
            <p:ph idx="1"/>
          </p:nvPr>
        </p:nvSpPr>
        <p:spPr>
          <a:xfrm>
            <a:off x="838200" y="1696749"/>
            <a:ext cx="10515600" cy="4351338"/>
          </a:xfrm>
        </p:spPr>
        <p:txBody>
          <a:bodyPr>
            <a:normAutofit lnSpcReduction="10000"/>
          </a:bodyPr>
          <a:lstStyle/>
          <a:p>
            <a:pPr marL="0" indent="0">
              <a:buNone/>
            </a:pPr>
            <a:r>
              <a:rPr lang="en-US" dirty="0"/>
              <a:t>Eligible Activities:</a:t>
            </a:r>
          </a:p>
          <a:p>
            <a:pPr marL="0" indent="0">
              <a:buNone/>
            </a:pPr>
            <a:r>
              <a:rPr lang="en-US" dirty="0"/>
              <a:t>Provides funding to federally recognized Indian tribes to provide public transportation services on and around Indian reservations or tribal land in rural areas. Federally recognized tribes may use the funding for capital, operating, </a:t>
            </a:r>
            <a:r>
              <a:rPr lang="en-US" u="sng" dirty="0"/>
              <a:t>planning</a:t>
            </a:r>
            <a:r>
              <a:rPr lang="en-US" dirty="0"/>
              <a:t>, and administrative expenses for public transit projects that meet the growing needs of rural tribal communities. Examples of eligible activities include: capital projects; operating costs of equipment and facilities for use in public transportation; and the acquisition of public transportation services, including service agreements with private providers of public transportation services.</a:t>
            </a:r>
          </a:p>
        </p:txBody>
      </p:sp>
    </p:spTree>
    <p:extLst>
      <p:ext uri="{BB962C8B-B14F-4D97-AF65-F5344CB8AC3E}">
        <p14:creationId xmlns:p14="http://schemas.microsoft.com/office/powerpoint/2010/main" val="881860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ED3A3-D179-4276-B7E7-2556FBA2001F}"/>
              </a:ext>
            </a:extLst>
          </p:cNvPr>
          <p:cNvSpPr>
            <a:spLocks noGrp="1"/>
          </p:cNvSpPr>
          <p:nvPr>
            <p:ph type="title"/>
          </p:nvPr>
        </p:nvSpPr>
        <p:spPr/>
        <p:txBody>
          <a:bodyPr/>
          <a:lstStyle/>
          <a:p>
            <a:pPr algn="ctr"/>
            <a:r>
              <a:rPr lang="en-US" i="0" u="none" strike="noStrike" dirty="0">
                <a:solidFill>
                  <a:srgbClr val="194178"/>
                </a:solidFill>
                <a:effectLst/>
              </a:rPr>
              <a:t>Tribal Transit Formula Grants - 5311(c)(1)(B)</a:t>
            </a:r>
            <a:endParaRPr lang="en-US" dirty="0"/>
          </a:p>
        </p:txBody>
      </p:sp>
      <p:sp>
        <p:nvSpPr>
          <p:cNvPr id="3" name="Content Placeholder 2">
            <a:extLst>
              <a:ext uri="{FF2B5EF4-FFF2-40B4-BE49-F238E27FC236}">
                <a16:creationId xmlns:a16="http://schemas.microsoft.com/office/drawing/2014/main" id="{3087D9A1-FB60-4E61-9C99-A9924FE9CC87}"/>
              </a:ext>
            </a:extLst>
          </p:cNvPr>
          <p:cNvSpPr>
            <a:spLocks noGrp="1"/>
          </p:cNvSpPr>
          <p:nvPr>
            <p:ph idx="1"/>
          </p:nvPr>
        </p:nvSpPr>
        <p:spPr>
          <a:xfrm>
            <a:off x="838200" y="1521258"/>
            <a:ext cx="10515600" cy="4351338"/>
          </a:xfrm>
        </p:spPr>
        <p:txBody>
          <a:bodyPr>
            <a:normAutofit fontScale="92500" lnSpcReduction="20000"/>
          </a:bodyPr>
          <a:lstStyle/>
          <a:p>
            <a:pPr marL="0" indent="0">
              <a:buNone/>
            </a:pPr>
            <a:r>
              <a:rPr lang="en-US" dirty="0"/>
              <a:t>Allocation of Funding:</a:t>
            </a:r>
          </a:p>
          <a:p>
            <a:pPr marL="0" indent="0">
              <a:buNone/>
            </a:pPr>
            <a:r>
              <a:rPr lang="en-US" dirty="0"/>
              <a:t>In order to received formula funds a tribe must report to the National Transit Database (NTD) on an annual basis. FTA apportions Tribal Transit funds to Indian tribes by a statutory formula using the NTD and the latest available American Community Survey (Census Bureau) data.</a:t>
            </a:r>
          </a:p>
          <a:p>
            <a:pPr marL="0" indent="0">
              <a:buNone/>
            </a:pPr>
            <a:r>
              <a:rPr lang="en-US" dirty="0"/>
              <a:t>The three tiers under the formula include:</a:t>
            </a:r>
          </a:p>
          <a:p>
            <a:pPr marL="0" indent="0">
              <a:buNone/>
            </a:pPr>
            <a:r>
              <a:rPr lang="en-US" dirty="0"/>
              <a:t>Tier 1: 50 percent of the available funds are apportioned based on vehicle revenue miles;</a:t>
            </a:r>
          </a:p>
          <a:p>
            <a:pPr marL="0" indent="0">
              <a:buNone/>
            </a:pPr>
            <a:r>
              <a:rPr lang="en-US" dirty="0"/>
              <a:t>Tier 2: 25 percent of the available funds are apportioned among Indian tribes providing at least two hundred thousand annual vehicle revenue miles; and</a:t>
            </a:r>
          </a:p>
          <a:p>
            <a:pPr marL="0" indent="0">
              <a:buNone/>
            </a:pPr>
            <a:r>
              <a:rPr lang="en-US" dirty="0"/>
              <a:t>Tier 3: 25 percent of the available funds are apportioned among Indian tribes providing public transportation on tribal lands where more than one thousand low-income persons reside.</a:t>
            </a:r>
          </a:p>
        </p:txBody>
      </p:sp>
    </p:spTree>
    <p:extLst>
      <p:ext uri="{BB962C8B-B14F-4D97-AF65-F5344CB8AC3E}">
        <p14:creationId xmlns:p14="http://schemas.microsoft.com/office/powerpoint/2010/main" val="3186691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91B14-30B3-49FF-989E-DE0A6268E068}"/>
              </a:ext>
            </a:extLst>
          </p:cNvPr>
          <p:cNvSpPr>
            <a:spLocks noGrp="1"/>
          </p:cNvSpPr>
          <p:nvPr>
            <p:ph type="title"/>
          </p:nvPr>
        </p:nvSpPr>
        <p:spPr/>
        <p:txBody>
          <a:bodyPr/>
          <a:lstStyle/>
          <a:p>
            <a:pPr algn="ctr"/>
            <a:r>
              <a:rPr lang="en-US" dirty="0"/>
              <a:t>Other Funding Opportunities</a:t>
            </a:r>
          </a:p>
        </p:txBody>
      </p:sp>
      <p:sp>
        <p:nvSpPr>
          <p:cNvPr id="3" name="Content Placeholder 2">
            <a:extLst>
              <a:ext uri="{FF2B5EF4-FFF2-40B4-BE49-F238E27FC236}">
                <a16:creationId xmlns:a16="http://schemas.microsoft.com/office/drawing/2014/main" id="{2E2277C1-8F75-4622-8BBC-C2F158A24333}"/>
              </a:ext>
            </a:extLst>
          </p:cNvPr>
          <p:cNvSpPr>
            <a:spLocks noGrp="1"/>
          </p:cNvSpPr>
          <p:nvPr>
            <p:ph idx="1"/>
          </p:nvPr>
        </p:nvSpPr>
        <p:spPr/>
        <p:txBody>
          <a:bodyPr/>
          <a:lstStyle/>
          <a:p>
            <a:r>
              <a:rPr lang="en-US" dirty="0"/>
              <a:t>Tribal Transit Competitive Program, 49 U.S.C. § 5311(c)(1)(A)</a:t>
            </a:r>
          </a:p>
          <a:p>
            <a:r>
              <a:rPr lang="en-US" dirty="0"/>
              <a:t>Rural Areas Formula Program, 49 U.S.C. § 5311</a:t>
            </a:r>
          </a:p>
          <a:p>
            <a:r>
              <a:rPr lang="en-US" dirty="0"/>
              <a:t>Enhanced Mobility of Seniors and Individuals with Disabilities Formula Program, 49 U.S.C. § 5310</a:t>
            </a:r>
          </a:p>
          <a:p>
            <a:r>
              <a:rPr lang="en-US" dirty="0"/>
              <a:t>State Funding?</a:t>
            </a:r>
          </a:p>
        </p:txBody>
      </p:sp>
    </p:spTree>
    <p:extLst>
      <p:ext uri="{BB962C8B-B14F-4D97-AF65-F5344CB8AC3E}">
        <p14:creationId xmlns:p14="http://schemas.microsoft.com/office/powerpoint/2010/main" val="45914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A8B0F-6BA1-40BF-A3CB-205D036116C8}"/>
              </a:ext>
            </a:extLst>
          </p:cNvPr>
          <p:cNvSpPr>
            <a:spLocks noGrp="1"/>
          </p:cNvSpPr>
          <p:nvPr>
            <p:ph type="title"/>
          </p:nvPr>
        </p:nvSpPr>
        <p:spPr>
          <a:xfrm>
            <a:off x="184727" y="134216"/>
            <a:ext cx="11794837" cy="1260475"/>
          </a:xfrm>
        </p:spPr>
        <p:txBody>
          <a:bodyPr>
            <a:noAutofit/>
          </a:bodyPr>
          <a:lstStyle/>
          <a:p>
            <a:pPr algn="ctr"/>
            <a:r>
              <a:rPr lang="en-US" sz="4800" dirty="0"/>
              <a:t>Planning Process – One Example</a:t>
            </a:r>
          </a:p>
        </p:txBody>
      </p:sp>
      <p:pic>
        <p:nvPicPr>
          <p:cNvPr id="4" name="Content Placeholder 3">
            <a:extLst>
              <a:ext uri="{FF2B5EF4-FFF2-40B4-BE49-F238E27FC236}">
                <a16:creationId xmlns:a16="http://schemas.microsoft.com/office/drawing/2014/main" id="{51FF115B-9D91-4584-B91A-119C008FF6CF}"/>
              </a:ext>
            </a:extLst>
          </p:cNvPr>
          <p:cNvPicPr>
            <a:picLocks noGrp="1" noChangeAspect="1"/>
          </p:cNvPicPr>
          <p:nvPr>
            <p:ph idx="1"/>
          </p:nvPr>
        </p:nvPicPr>
        <p:blipFill>
          <a:blip r:embed="rId2"/>
          <a:stretch>
            <a:fillRect/>
          </a:stretch>
        </p:blipFill>
        <p:spPr>
          <a:xfrm>
            <a:off x="3574474" y="1253118"/>
            <a:ext cx="5003252" cy="4840646"/>
          </a:xfrm>
          <a:prstGeom prst="rect">
            <a:avLst/>
          </a:prstGeom>
        </p:spPr>
      </p:pic>
    </p:spTree>
    <p:extLst>
      <p:ext uri="{BB962C8B-B14F-4D97-AF65-F5344CB8AC3E}">
        <p14:creationId xmlns:p14="http://schemas.microsoft.com/office/powerpoint/2010/main" val="451380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AFDF7-91D6-4F5B-A36A-83666FC295F1}"/>
              </a:ext>
            </a:extLst>
          </p:cNvPr>
          <p:cNvSpPr>
            <a:spLocks noGrp="1"/>
          </p:cNvSpPr>
          <p:nvPr>
            <p:ph type="title"/>
          </p:nvPr>
        </p:nvSpPr>
        <p:spPr>
          <a:xfrm>
            <a:off x="773545" y="18255"/>
            <a:ext cx="10515600" cy="1145527"/>
          </a:xfrm>
        </p:spPr>
        <p:txBody>
          <a:bodyPr>
            <a:normAutofit/>
          </a:bodyPr>
          <a:lstStyle/>
          <a:p>
            <a:pPr algn="ctr"/>
            <a:r>
              <a:rPr lang="en-US" sz="4800" dirty="0"/>
              <a:t>Set Goals</a:t>
            </a:r>
          </a:p>
        </p:txBody>
      </p:sp>
      <p:sp>
        <p:nvSpPr>
          <p:cNvPr id="3" name="Content Placeholder 2">
            <a:extLst>
              <a:ext uri="{FF2B5EF4-FFF2-40B4-BE49-F238E27FC236}">
                <a16:creationId xmlns:a16="http://schemas.microsoft.com/office/drawing/2014/main" id="{2EE1C66E-D746-45EC-A9AB-3CBF7D667C20}"/>
              </a:ext>
            </a:extLst>
          </p:cNvPr>
          <p:cNvSpPr>
            <a:spLocks noGrp="1"/>
          </p:cNvSpPr>
          <p:nvPr>
            <p:ph idx="1"/>
          </p:nvPr>
        </p:nvSpPr>
        <p:spPr>
          <a:xfrm>
            <a:off x="805873" y="1462593"/>
            <a:ext cx="6005946" cy="3470708"/>
          </a:xfrm>
        </p:spPr>
        <p:txBody>
          <a:bodyPr/>
          <a:lstStyle/>
          <a:p>
            <a:r>
              <a:rPr lang="en-US" dirty="0"/>
              <a:t>Why are you planning?</a:t>
            </a:r>
          </a:p>
          <a:p>
            <a:r>
              <a:rPr lang="en-US" dirty="0"/>
              <a:t>What do you want to change?</a:t>
            </a:r>
          </a:p>
          <a:p>
            <a:r>
              <a:rPr lang="en-US" dirty="0"/>
              <a:t>Who is involved in setting the goals?</a:t>
            </a:r>
          </a:p>
          <a:p>
            <a:r>
              <a:rPr lang="en-US" dirty="0"/>
              <a:t>Are the goals compatible with other plans that have been made?</a:t>
            </a:r>
          </a:p>
          <a:p>
            <a:r>
              <a:rPr lang="en-US" dirty="0"/>
              <a:t>Are your goals SMART?</a:t>
            </a:r>
          </a:p>
          <a:p>
            <a:endParaRPr lang="en-US" dirty="0"/>
          </a:p>
        </p:txBody>
      </p:sp>
      <p:pic>
        <p:nvPicPr>
          <p:cNvPr id="4" name="Picture 3">
            <a:extLst>
              <a:ext uri="{FF2B5EF4-FFF2-40B4-BE49-F238E27FC236}">
                <a16:creationId xmlns:a16="http://schemas.microsoft.com/office/drawing/2014/main" id="{52A66C86-E30C-439A-B54A-09DA8BECA5AB}"/>
              </a:ext>
            </a:extLst>
          </p:cNvPr>
          <p:cNvPicPr>
            <a:picLocks noChangeAspect="1"/>
          </p:cNvPicPr>
          <p:nvPr/>
        </p:nvPicPr>
        <p:blipFill>
          <a:blip r:embed="rId2"/>
          <a:stretch>
            <a:fillRect/>
          </a:stretch>
        </p:blipFill>
        <p:spPr>
          <a:xfrm>
            <a:off x="6811819" y="1462593"/>
            <a:ext cx="5107709" cy="2873086"/>
          </a:xfrm>
          <a:prstGeom prst="rect">
            <a:avLst/>
          </a:prstGeom>
        </p:spPr>
      </p:pic>
    </p:spTree>
    <p:extLst>
      <p:ext uri="{BB962C8B-B14F-4D97-AF65-F5344CB8AC3E}">
        <p14:creationId xmlns:p14="http://schemas.microsoft.com/office/powerpoint/2010/main" val="3838952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A9D2A-99E2-4CBF-B411-C2FDC5FAB97D}"/>
              </a:ext>
            </a:extLst>
          </p:cNvPr>
          <p:cNvSpPr>
            <a:spLocks noGrp="1"/>
          </p:cNvSpPr>
          <p:nvPr>
            <p:ph type="title"/>
          </p:nvPr>
        </p:nvSpPr>
        <p:spPr>
          <a:xfrm>
            <a:off x="838199" y="0"/>
            <a:ext cx="10515600" cy="1325563"/>
          </a:xfrm>
        </p:spPr>
        <p:txBody>
          <a:bodyPr>
            <a:normAutofit/>
          </a:bodyPr>
          <a:lstStyle/>
          <a:p>
            <a:pPr algn="ctr"/>
            <a:r>
              <a:rPr lang="en-US" sz="4800" dirty="0"/>
              <a:t>SMART Goals</a:t>
            </a:r>
          </a:p>
        </p:txBody>
      </p:sp>
      <p:pic>
        <p:nvPicPr>
          <p:cNvPr id="5" name="Content Placeholder 4">
            <a:extLst>
              <a:ext uri="{FF2B5EF4-FFF2-40B4-BE49-F238E27FC236}">
                <a16:creationId xmlns:a16="http://schemas.microsoft.com/office/drawing/2014/main" id="{D54C52D2-9606-4D4B-AC57-50E43B8FD5D5}"/>
              </a:ext>
            </a:extLst>
          </p:cNvPr>
          <p:cNvPicPr>
            <a:picLocks noGrp="1" noChangeAspect="1"/>
          </p:cNvPicPr>
          <p:nvPr>
            <p:ph idx="1"/>
          </p:nvPr>
        </p:nvPicPr>
        <p:blipFill rotWithShape="1">
          <a:blip r:embed="rId2"/>
          <a:srcRect l="16807" t="34885" r="45583" b="28606"/>
          <a:stretch/>
        </p:blipFill>
        <p:spPr>
          <a:xfrm>
            <a:off x="1545749" y="1117600"/>
            <a:ext cx="9100501" cy="4969163"/>
          </a:xfrm>
        </p:spPr>
      </p:pic>
    </p:spTree>
    <p:extLst>
      <p:ext uri="{BB962C8B-B14F-4D97-AF65-F5344CB8AC3E}">
        <p14:creationId xmlns:p14="http://schemas.microsoft.com/office/powerpoint/2010/main" val="1086367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97AC6-49CA-4498-857B-1AA6117875D5}"/>
              </a:ext>
            </a:extLst>
          </p:cNvPr>
          <p:cNvSpPr>
            <a:spLocks noGrp="1"/>
          </p:cNvSpPr>
          <p:nvPr>
            <p:ph type="title"/>
          </p:nvPr>
        </p:nvSpPr>
        <p:spPr>
          <a:xfrm>
            <a:off x="838200" y="198581"/>
            <a:ext cx="10515600" cy="964911"/>
          </a:xfrm>
        </p:spPr>
        <p:txBody>
          <a:bodyPr>
            <a:normAutofit/>
          </a:bodyPr>
          <a:lstStyle/>
          <a:p>
            <a:pPr algn="ctr"/>
            <a:r>
              <a:rPr lang="en-US" sz="6000" dirty="0"/>
              <a:t>Tribal Lands Recognition</a:t>
            </a:r>
          </a:p>
        </p:txBody>
      </p:sp>
      <p:sp>
        <p:nvSpPr>
          <p:cNvPr id="3" name="Content Placeholder 2">
            <a:extLst>
              <a:ext uri="{FF2B5EF4-FFF2-40B4-BE49-F238E27FC236}">
                <a16:creationId xmlns:a16="http://schemas.microsoft.com/office/drawing/2014/main" id="{8D19C2C0-6F0E-42DB-9D00-696E497D165A}"/>
              </a:ext>
            </a:extLst>
          </p:cNvPr>
          <p:cNvSpPr>
            <a:spLocks noGrp="1"/>
          </p:cNvSpPr>
          <p:nvPr>
            <p:ph idx="1"/>
          </p:nvPr>
        </p:nvSpPr>
        <p:spPr>
          <a:xfrm>
            <a:off x="838200" y="1375928"/>
            <a:ext cx="10515600" cy="4351338"/>
          </a:xfrm>
        </p:spPr>
        <p:txBody>
          <a:bodyPr>
            <a:normAutofit lnSpcReduction="10000"/>
          </a:bodyPr>
          <a:lstStyle/>
          <a:p>
            <a:pPr marL="0" indent="0">
              <a:buNone/>
            </a:pPr>
            <a:r>
              <a:rPr lang="en-US" sz="3600" dirty="0"/>
              <a:t>Louisville area home to:</a:t>
            </a:r>
          </a:p>
          <a:p>
            <a:pPr marL="517525" indent="-176213"/>
            <a:r>
              <a:rPr lang="en-US" sz="3600" dirty="0"/>
              <a:t>Kaskaskia </a:t>
            </a:r>
          </a:p>
          <a:p>
            <a:pPr marL="517525" indent="-176213"/>
            <a:r>
              <a:rPr lang="en-US" sz="3600" dirty="0" err="1"/>
              <a:t>Myaamia</a:t>
            </a:r>
            <a:endParaRPr lang="en-US" sz="3600" dirty="0"/>
          </a:p>
          <a:p>
            <a:pPr marL="517525" indent="-176213"/>
            <a:r>
              <a:rPr lang="en-US" sz="3600" dirty="0"/>
              <a:t>Osage</a:t>
            </a:r>
          </a:p>
          <a:p>
            <a:pPr marL="517525" indent="-176213"/>
            <a:r>
              <a:rPr lang="en-US" sz="3600" dirty="0" err="1"/>
              <a:t>Shawandasse</a:t>
            </a:r>
            <a:r>
              <a:rPr lang="en-US" sz="3600" dirty="0"/>
              <a:t> Tula (</a:t>
            </a:r>
            <a:r>
              <a:rPr lang="en-US" sz="3600" dirty="0" err="1"/>
              <a:t>Shawanwaki</a:t>
            </a:r>
            <a:r>
              <a:rPr lang="en-US" sz="3600" dirty="0"/>
              <a:t>/Shawnee)</a:t>
            </a:r>
          </a:p>
          <a:p>
            <a:pPr marL="517525" indent="-176213"/>
            <a:r>
              <a:rPr lang="en-US" sz="3600" dirty="0"/>
              <a:t>The </a:t>
            </a:r>
            <a:r>
              <a:rPr lang="en-US" sz="3600" dirty="0" err="1"/>
              <a:t>Adena</a:t>
            </a:r>
            <a:r>
              <a:rPr lang="en-US" sz="3600" dirty="0"/>
              <a:t> and Hopewell Cultures, and likely many other indigenous people who passed through this area</a:t>
            </a:r>
          </a:p>
        </p:txBody>
      </p:sp>
    </p:spTree>
    <p:extLst>
      <p:ext uri="{BB962C8B-B14F-4D97-AF65-F5344CB8AC3E}">
        <p14:creationId xmlns:p14="http://schemas.microsoft.com/office/powerpoint/2010/main" val="3359976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F2B5A-C52B-4120-88EA-0F996F043F29}"/>
              </a:ext>
            </a:extLst>
          </p:cNvPr>
          <p:cNvSpPr>
            <a:spLocks noGrp="1"/>
          </p:cNvSpPr>
          <p:nvPr>
            <p:ph type="title"/>
          </p:nvPr>
        </p:nvSpPr>
        <p:spPr>
          <a:xfrm>
            <a:off x="838200" y="27491"/>
            <a:ext cx="10515600" cy="1325563"/>
          </a:xfrm>
        </p:spPr>
        <p:txBody>
          <a:bodyPr>
            <a:normAutofit/>
          </a:bodyPr>
          <a:lstStyle/>
          <a:p>
            <a:pPr algn="ctr"/>
            <a:r>
              <a:rPr lang="en-US" sz="4800" dirty="0"/>
              <a:t>Gather Data</a:t>
            </a:r>
          </a:p>
        </p:txBody>
      </p:sp>
      <p:sp>
        <p:nvSpPr>
          <p:cNvPr id="3" name="Content Placeholder 2">
            <a:extLst>
              <a:ext uri="{FF2B5EF4-FFF2-40B4-BE49-F238E27FC236}">
                <a16:creationId xmlns:a16="http://schemas.microsoft.com/office/drawing/2014/main" id="{6FEF85A0-7D78-47AC-BDC6-5BBD02B1A95C}"/>
              </a:ext>
            </a:extLst>
          </p:cNvPr>
          <p:cNvSpPr>
            <a:spLocks noGrp="1"/>
          </p:cNvSpPr>
          <p:nvPr>
            <p:ph idx="1"/>
          </p:nvPr>
        </p:nvSpPr>
        <p:spPr>
          <a:xfrm>
            <a:off x="838200" y="1368352"/>
            <a:ext cx="4539672" cy="4351338"/>
          </a:xfrm>
        </p:spPr>
        <p:txBody>
          <a:bodyPr/>
          <a:lstStyle/>
          <a:p>
            <a:r>
              <a:rPr lang="en-US" dirty="0"/>
              <a:t>What metrics are you using for your plan?</a:t>
            </a:r>
          </a:p>
          <a:p>
            <a:r>
              <a:rPr lang="en-US" dirty="0"/>
              <a:t>What will you measure to determine if you are making a difference?</a:t>
            </a:r>
          </a:p>
          <a:p>
            <a:r>
              <a:rPr lang="en-US" dirty="0"/>
              <a:t>Will you be able to gather the data on an on-going basis in a reasonably easy manner?</a:t>
            </a:r>
          </a:p>
        </p:txBody>
      </p:sp>
      <p:pic>
        <p:nvPicPr>
          <p:cNvPr id="5" name="Picture 4">
            <a:extLst>
              <a:ext uri="{FF2B5EF4-FFF2-40B4-BE49-F238E27FC236}">
                <a16:creationId xmlns:a16="http://schemas.microsoft.com/office/drawing/2014/main" id="{A9DBB963-F4E1-428E-A93C-0E3E654A54E9}"/>
              </a:ext>
            </a:extLst>
          </p:cNvPr>
          <p:cNvPicPr>
            <a:picLocks noChangeAspect="1"/>
          </p:cNvPicPr>
          <p:nvPr/>
        </p:nvPicPr>
        <p:blipFill>
          <a:blip r:embed="rId2"/>
          <a:stretch>
            <a:fillRect/>
          </a:stretch>
        </p:blipFill>
        <p:spPr>
          <a:xfrm>
            <a:off x="5599546" y="1106405"/>
            <a:ext cx="6250710" cy="4645189"/>
          </a:xfrm>
          <a:prstGeom prst="rect">
            <a:avLst/>
          </a:prstGeom>
        </p:spPr>
      </p:pic>
    </p:spTree>
    <p:extLst>
      <p:ext uri="{BB962C8B-B14F-4D97-AF65-F5344CB8AC3E}">
        <p14:creationId xmlns:p14="http://schemas.microsoft.com/office/powerpoint/2010/main" val="3586642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CAB3E-ED90-45B3-A7F6-8CA5B3AA334B}"/>
              </a:ext>
            </a:extLst>
          </p:cNvPr>
          <p:cNvSpPr>
            <a:spLocks noGrp="1"/>
          </p:cNvSpPr>
          <p:nvPr>
            <p:ph type="title"/>
          </p:nvPr>
        </p:nvSpPr>
        <p:spPr>
          <a:xfrm>
            <a:off x="838200" y="0"/>
            <a:ext cx="10515600" cy="954107"/>
          </a:xfrm>
        </p:spPr>
        <p:txBody>
          <a:bodyPr>
            <a:normAutofit/>
          </a:bodyPr>
          <a:lstStyle/>
          <a:p>
            <a:pPr algn="ctr"/>
            <a:r>
              <a:rPr lang="en-US" sz="4800" dirty="0"/>
              <a:t>Analyze Data</a:t>
            </a:r>
          </a:p>
        </p:txBody>
      </p:sp>
      <p:pic>
        <p:nvPicPr>
          <p:cNvPr id="4" name="Content Placeholder 3">
            <a:extLst>
              <a:ext uri="{FF2B5EF4-FFF2-40B4-BE49-F238E27FC236}">
                <a16:creationId xmlns:a16="http://schemas.microsoft.com/office/drawing/2014/main" id="{19D29C76-0613-4429-B57B-97783157CDA0}"/>
              </a:ext>
            </a:extLst>
          </p:cNvPr>
          <p:cNvPicPr>
            <a:picLocks noGrp="1" noChangeAspect="1"/>
          </p:cNvPicPr>
          <p:nvPr>
            <p:ph idx="1"/>
          </p:nvPr>
        </p:nvPicPr>
        <p:blipFill rotWithShape="1">
          <a:blip r:embed="rId2"/>
          <a:srcRect t="10686" b="8756"/>
          <a:stretch/>
        </p:blipFill>
        <p:spPr>
          <a:xfrm>
            <a:off x="5644866" y="2235200"/>
            <a:ext cx="6380879" cy="3505324"/>
          </a:xfrm>
          <a:prstGeom prst="rect">
            <a:avLst/>
          </a:prstGeom>
        </p:spPr>
      </p:pic>
      <p:sp>
        <p:nvSpPr>
          <p:cNvPr id="5" name="TextBox 4">
            <a:extLst>
              <a:ext uri="{FF2B5EF4-FFF2-40B4-BE49-F238E27FC236}">
                <a16:creationId xmlns:a16="http://schemas.microsoft.com/office/drawing/2014/main" id="{D3FD9458-F135-490B-846D-76E23686A1D1}"/>
              </a:ext>
            </a:extLst>
          </p:cNvPr>
          <p:cNvSpPr txBox="1"/>
          <p:nvPr/>
        </p:nvSpPr>
        <p:spPr>
          <a:xfrm>
            <a:off x="471055" y="1960716"/>
            <a:ext cx="5375563" cy="3970318"/>
          </a:xfrm>
          <a:prstGeom prst="rect">
            <a:avLst/>
          </a:prstGeom>
          <a:noFill/>
        </p:spPr>
        <p:txBody>
          <a:bodyPr wrap="square" rtlCol="0">
            <a:spAutoFit/>
          </a:bodyPr>
          <a:lstStyle/>
          <a:p>
            <a:r>
              <a:rPr lang="en-US" sz="2800" dirty="0">
                <a:solidFill>
                  <a:srgbClr val="0D2C6C"/>
                </a:solidFill>
              </a:rPr>
              <a:t>Do we have good data?</a:t>
            </a:r>
          </a:p>
          <a:p>
            <a:r>
              <a:rPr lang="en-US" sz="2800" dirty="0">
                <a:solidFill>
                  <a:srgbClr val="0D2C6C"/>
                </a:solidFill>
              </a:rPr>
              <a:t>What are the “trends” we see over time?</a:t>
            </a:r>
          </a:p>
          <a:p>
            <a:r>
              <a:rPr lang="en-US" sz="2800" dirty="0">
                <a:solidFill>
                  <a:srgbClr val="0D2C6C"/>
                </a:solidFill>
              </a:rPr>
              <a:t>Do we have consistency with the data?</a:t>
            </a:r>
          </a:p>
          <a:p>
            <a:r>
              <a:rPr lang="en-US" sz="2800" dirty="0">
                <a:solidFill>
                  <a:srgbClr val="0D2C6C"/>
                </a:solidFill>
              </a:rPr>
              <a:t>Are there outliers? </a:t>
            </a:r>
          </a:p>
          <a:p>
            <a:r>
              <a:rPr lang="en-US" sz="2800" dirty="0">
                <a:solidFill>
                  <a:srgbClr val="0D2C6C"/>
                </a:solidFill>
              </a:rPr>
              <a:t>What statistics are we using?</a:t>
            </a:r>
          </a:p>
          <a:p>
            <a:r>
              <a:rPr lang="en-US" sz="2800" dirty="0">
                <a:solidFill>
                  <a:srgbClr val="0D2C6C"/>
                </a:solidFill>
              </a:rPr>
              <a:t>Are we trying to make the data fit what we think it should look like?</a:t>
            </a:r>
          </a:p>
        </p:txBody>
      </p:sp>
      <p:sp>
        <p:nvSpPr>
          <p:cNvPr id="6" name="TextBox 5">
            <a:extLst>
              <a:ext uri="{FF2B5EF4-FFF2-40B4-BE49-F238E27FC236}">
                <a16:creationId xmlns:a16="http://schemas.microsoft.com/office/drawing/2014/main" id="{8BA2D8BF-2560-4BC6-A1B1-4360C5D200BD}"/>
              </a:ext>
            </a:extLst>
          </p:cNvPr>
          <p:cNvSpPr txBox="1"/>
          <p:nvPr/>
        </p:nvSpPr>
        <p:spPr>
          <a:xfrm>
            <a:off x="1366981" y="812042"/>
            <a:ext cx="9716655" cy="954107"/>
          </a:xfrm>
          <a:prstGeom prst="rect">
            <a:avLst/>
          </a:prstGeom>
          <a:noFill/>
        </p:spPr>
        <p:txBody>
          <a:bodyPr wrap="square" rtlCol="0">
            <a:spAutoFit/>
          </a:bodyPr>
          <a:lstStyle/>
          <a:p>
            <a:pPr algn="ctr"/>
            <a:r>
              <a:rPr lang="en-US" sz="2800" dirty="0">
                <a:solidFill>
                  <a:srgbClr val="0D2C6C"/>
                </a:solidFill>
              </a:rPr>
              <a:t>There are lies, damn lies, and statistics</a:t>
            </a:r>
          </a:p>
          <a:p>
            <a:pPr algn="ctr"/>
            <a:r>
              <a:rPr lang="en-US" sz="2800" dirty="0">
                <a:solidFill>
                  <a:srgbClr val="0D2C6C"/>
                </a:solidFill>
              </a:rPr>
              <a:t>--Mark Twain</a:t>
            </a:r>
          </a:p>
        </p:txBody>
      </p:sp>
    </p:spTree>
    <p:extLst>
      <p:ext uri="{BB962C8B-B14F-4D97-AF65-F5344CB8AC3E}">
        <p14:creationId xmlns:p14="http://schemas.microsoft.com/office/powerpoint/2010/main" val="1412913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C35A4-0CB7-4D65-9CE7-A812D314D47D}"/>
              </a:ext>
            </a:extLst>
          </p:cNvPr>
          <p:cNvSpPr>
            <a:spLocks noGrp="1"/>
          </p:cNvSpPr>
          <p:nvPr>
            <p:ph type="title"/>
          </p:nvPr>
        </p:nvSpPr>
        <p:spPr>
          <a:xfrm>
            <a:off x="838200" y="18255"/>
            <a:ext cx="10515600" cy="1325563"/>
          </a:xfrm>
        </p:spPr>
        <p:txBody>
          <a:bodyPr>
            <a:normAutofit/>
          </a:bodyPr>
          <a:lstStyle/>
          <a:p>
            <a:pPr algn="ctr"/>
            <a:r>
              <a:rPr lang="en-US" sz="4800" dirty="0"/>
              <a:t>Create (Action)Plan</a:t>
            </a:r>
          </a:p>
        </p:txBody>
      </p:sp>
      <p:pic>
        <p:nvPicPr>
          <p:cNvPr id="4" name="Content Placeholder 3">
            <a:extLst>
              <a:ext uri="{FF2B5EF4-FFF2-40B4-BE49-F238E27FC236}">
                <a16:creationId xmlns:a16="http://schemas.microsoft.com/office/drawing/2014/main" id="{738406C1-1444-4CF8-893B-5437FF17B896}"/>
              </a:ext>
            </a:extLst>
          </p:cNvPr>
          <p:cNvPicPr>
            <a:picLocks noGrp="1" noChangeAspect="1"/>
          </p:cNvPicPr>
          <p:nvPr>
            <p:ph idx="1"/>
          </p:nvPr>
        </p:nvPicPr>
        <p:blipFill>
          <a:blip r:embed="rId2"/>
          <a:stretch>
            <a:fillRect/>
          </a:stretch>
        </p:blipFill>
        <p:spPr>
          <a:xfrm>
            <a:off x="6687127" y="1714500"/>
            <a:ext cx="4876800" cy="3429000"/>
          </a:xfrm>
          <a:prstGeom prst="rect">
            <a:avLst/>
          </a:prstGeom>
        </p:spPr>
      </p:pic>
      <p:sp>
        <p:nvSpPr>
          <p:cNvPr id="5" name="TextBox 4">
            <a:extLst>
              <a:ext uri="{FF2B5EF4-FFF2-40B4-BE49-F238E27FC236}">
                <a16:creationId xmlns:a16="http://schemas.microsoft.com/office/drawing/2014/main" id="{C57C5E2D-27C6-4F3E-AF33-AF509FEBCAC1}"/>
              </a:ext>
            </a:extLst>
          </p:cNvPr>
          <p:cNvSpPr txBox="1"/>
          <p:nvPr/>
        </p:nvSpPr>
        <p:spPr>
          <a:xfrm>
            <a:off x="838200" y="2736502"/>
            <a:ext cx="5848927" cy="1384995"/>
          </a:xfrm>
          <a:prstGeom prst="rect">
            <a:avLst/>
          </a:prstGeom>
          <a:noFill/>
        </p:spPr>
        <p:txBody>
          <a:bodyPr wrap="square" rtlCol="0">
            <a:spAutoFit/>
          </a:bodyPr>
          <a:lstStyle/>
          <a:p>
            <a:r>
              <a:rPr lang="en-US" sz="2800" dirty="0">
                <a:solidFill>
                  <a:srgbClr val="0D2C6C"/>
                </a:solidFill>
              </a:rPr>
              <a:t>How are you going to achieve/implement that which you are planning to do?</a:t>
            </a:r>
          </a:p>
        </p:txBody>
      </p:sp>
    </p:spTree>
    <p:extLst>
      <p:ext uri="{BB962C8B-B14F-4D97-AF65-F5344CB8AC3E}">
        <p14:creationId xmlns:p14="http://schemas.microsoft.com/office/powerpoint/2010/main" val="3205618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C6FCB-02FF-41C6-AECA-8A49A8459D57}"/>
              </a:ext>
            </a:extLst>
          </p:cNvPr>
          <p:cNvSpPr>
            <a:spLocks noGrp="1"/>
          </p:cNvSpPr>
          <p:nvPr>
            <p:ph type="title"/>
          </p:nvPr>
        </p:nvSpPr>
        <p:spPr>
          <a:xfrm>
            <a:off x="838200" y="211370"/>
            <a:ext cx="10515600" cy="752475"/>
          </a:xfrm>
        </p:spPr>
        <p:txBody>
          <a:bodyPr>
            <a:normAutofit/>
          </a:bodyPr>
          <a:lstStyle/>
          <a:p>
            <a:pPr algn="ctr"/>
            <a:r>
              <a:rPr lang="en-US" sz="4800" dirty="0"/>
              <a:t>Implement the Plan</a:t>
            </a:r>
          </a:p>
        </p:txBody>
      </p:sp>
      <p:pic>
        <p:nvPicPr>
          <p:cNvPr id="4" name="Content Placeholder 3">
            <a:extLst>
              <a:ext uri="{FF2B5EF4-FFF2-40B4-BE49-F238E27FC236}">
                <a16:creationId xmlns:a16="http://schemas.microsoft.com/office/drawing/2014/main" id="{BD8EB648-9E85-4B63-93EC-58F2666BA121}"/>
              </a:ext>
            </a:extLst>
          </p:cNvPr>
          <p:cNvPicPr>
            <a:picLocks noGrp="1" noChangeAspect="1"/>
          </p:cNvPicPr>
          <p:nvPr>
            <p:ph idx="1"/>
          </p:nvPr>
        </p:nvPicPr>
        <p:blipFill>
          <a:blip r:embed="rId2"/>
          <a:stretch>
            <a:fillRect/>
          </a:stretch>
        </p:blipFill>
        <p:spPr>
          <a:xfrm>
            <a:off x="3657600" y="3429000"/>
            <a:ext cx="4876800" cy="2562225"/>
          </a:xfrm>
          <a:prstGeom prst="rect">
            <a:avLst/>
          </a:prstGeom>
        </p:spPr>
      </p:pic>
      <p:sp>
        <p:nvSpPr>
          <p:cNvPr id="5" name="TextBox 4">
            <a:extLst>
              <a:ext uri="{FF2B5EF4-FFF2-40B4-BE49-F238E27FC236}">
                <a16:creationId xmlns:a16="http://schemas.microsoft.com/office/drawing/2014/main" id="{D30F5201-4C85-4DA3-99E7-CAB7B5549C0F}"/>
              </a:ext>
            </a:extLst>
          </p:cNvPr>
          <p:cNvSpPr txBox="1"/>
          <p:nvPr/>
        </p:nvSpPr>
        <p:spPr>
          <a:xfrm>
            <a:off x="1305791" y="1385454"/>
            <a:ext cx="9580418" cy="1200329"/>
          </a:xfrm>
          <a:prstGeom prst="rect">
            <a:avLst/>
          </a:prstGeom>
          <a:noFill/>
        </p:spPr>
        <p:txBody>
          <a:bodyPr wrap="square" rtlCol="0">
            <a:spAutoFit/>
          </a:bodyPr>
          <a:lstStyle/>
          <a:p>
            <a:r>
              <a:rPr lang="en-US" sz="3600" dirty="0">
                <a:solidFill>
                  <a:srgbClr val="0D2C6C"/>
                </a:solidFill>
              </a:rPr>
              <a:t>Do what you planned to do! </a:t>
            </a:r>
          </a:p>
          <a:p>
            <a:r>
              <a:rPr lang="en-US" sz="3600" dirty="0">
                <a:solidFill>
                  <a:srgbClr val="0D2C6C"/>
                </a:solidFill>
              </a:rPr>
              <a:t>This is when the “rubber meets the road”!</a:t>
            </a:r>
          </a:p>
        </p:txBody>
      </p:sp>
    </p:spTree>
    <p:extLst>
      <p:ext uri="{BB962C8B-B14F-4D97-AF65-F5344CB8AC3E}">
        <p14:creationId xmlns:p14="http://schemas.microsoft.com/office/powerpoint/2010/main" val="3545393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C62A-0D39-4306-8580-E08C6DB66C0A}"/>
              </a:ext>
            </a:extLst>
          </p:cNvPr>
          <p:cNvSpPr>
            <a:spLocks noGrp="1"/>
          </p:cNvSpPr>
          <p:nvPr>
            <p:ph type="title"/>
          </p:nvPr>
        </p:nvSpPr>
        <p:spPr>
          <a:xfrm>
            <a:off x="838200" y="97271"/>
            <a:ext cx="10515600" cy="697057"/>
          </a:xfrm>
        </p:spPr>
        <p:txBody>
          <a:bodyPr>
            <a:noAutofit/>
          </a:bodyPr>
          <a:lstStyle/>
          <a:p>
            <a:pPr algn="ctr"/>
            <a:r>
              <a:rPr lang="en-US" sz="4800" dirty="0"/>
              <a:t>Monitor the Plan…</a:t>
            </a:r>
          </a:p>
        </p:txBody>
      </p:sp>
      <p:pic>
        <p:nvPicPr>
          <p:cNvPr id="4" name="Content Placeholder 3">
            <a:extLst>
              <a:ext uri="{FF2B5EF4-FFF2-40B4-BE49-F238E27FC236}">
                <a16:creationId xmlns:a16="http://schemas.microsoft.com/office/drawing/2014/main" id="{185887D9-9310-4E8B-8EF7-DA96FA83F738}"/>
              </a:ext>
            </a:extLst>
          </p:cNvPr>
          <p:cNvPicPr>
            <a:picLocks noGrp="1" noChangeAspect="1"/>
          </p:cNvPicPr>
          <p:nvPr>
            <p:ph idx="1"/>
          </p:nvPr>
        </p:nvPicPr>
        <p:blipFill>
          <a:blip r:embed="rId2"/>
          <a:stretch>
            <a:fillRect/>
          </a:stretch>
        </p:blipFill>
        <p:spPr>
          <a:xfrm>
            <a:off x="5208345" y="1539797"/>
            <a:ext cx="6771219" cy="3543605"/>
          </a:xfrm>
          <a:prstGeom prst="rect">
            <a:avLst/>
          </a:prstGeom>
        </p:spPr>
      </p:pic>
      <p:sp>
        <p:nvSpPr>
          <p:cNvPr id="5" name="TextBox 4">
            <a:extLst>
              <a:ext uri="{FF2B5EF4-FFF2-40B4-BE49-F238E27FC236}">
                <a16:creationId xmlns:a16="http://schemas.microsoft.com/office/drawing/2014/main" id="{4038FE8F-422B-4DB0-B442-1169A721AB25}"/>
              </a:ext>
            </a:extLst>
          </p:cNvPr>
          <p:cNvSpPr txBox="1"/>
          <p:nvPr/>
        </p:nvSpPr>
        <p:spPr>
          <a:xfrm>
            <a:off x="508000" y="1757329"/>
            <a:ext cx="4765000" cy="3108543"/>
          </a:xfrm>
          <a:prstGeom prst="rect">
            <a:avLst/>
          </a:prstGeom>
          <a:noFill/>
        </p:spPr>
        <p:txBody>
          <a:bodyPr wrap="square" rtlCol="0">
            <a:spAutoFit/>
          </a:bodyPr>
          <a:lstStyle/>
          <a:p>
            <a:r>
              <a:rPr lang="en-US" sz="2800" dirty="0">
                <a:solidFill>
                  <a:srgbClr val="0D2C6C"/>
                </a:solidFill>
              </a:rPr>
              <a:t>..and evaluate the results. </a:t>
            </a:r>
          </a:p>
          <a:p>
            <a:endParaRPr lang="en-US" sz="2800" dirty="0">
              <a:solidFill>
                <a:srgbClr val="0D2C6C"/>
              </a:solidFill>
            </a:endParaRPr>
          </a:p>
          <a:p>
            <a:r>
              <a:rPr lang="en-US" sz="2800" dirty="0">
                <a:solidFill>
                  <a:srgbClr val="0D2C6C"/>
                </a:solidFill>
              </a:rPr>
              <a:t>Are things going the way you expected them to? </a:t>
            </a:r>
          </a:p>
          <a:p>
            <a:endParaRPr lang="en-US" sz="2800" dirty="0">
              <a:solidFill>
                <a:srgbClr val="0D2C6C"/>
              </a:solidFill>
            </a:endParaRPr>
          </a:p>
          <a:p>
            <a:r>
              <a:rPr lang="en-US" sz="2800" dirty="0">
                <a:solidFill>
                  <a:srgbClr val="0D2C6C"/>
                </a:solidFill>
              </a:rPr>
              <a:t>What have you learned since implementation?</a:t>
            </a:r>
          </a:p>
        </p:txBody>
      </p:sp>
    </p:spTree>
    <p:extLst>
      <p:ext uri="{BB962C8B-B14F-4D97-AF65-F5344CB8AC3E}">
        <p14:creationId xmlns:p14="http://schemas.microsoft.com/office/powerpoint/2010/main" val="2488554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93C20-3578-4A25-842C-87F3164FD6FD}"/>
              </a:ext>
            </a:extLst>
          </p:cNvPr>
          <p:cNvSpPr>
            <a:spLocks noGrp="1"/>
          </p:cNvSpPr>
          <p:nvPr>
            <p:ph type="title"/>
          </p:nvPr>
        </p:nvSpPr>
        <p:spPr>
          <a:xfrm>
            <a:off x="838200" y="88035"/>
            <a:ext cx="10515600" cy="817130"/>
          </a:xfrm>
        </p:spPr>
        <p:txBody>
          <a:bodyPr>
            <a:normAutofit/>
          </a:bodyPr>
          <a:lstStyle/>
          <a:p>
            <a:pPr algn="ctr"/>
            <a:r>
              <a:rPr lang="en-US" sz="4800" dirty="0"/>
              <a:t>Start The Process Again!</a:t>
            </a:r>
          </a:p>
        </p:txBody>
      </p:sp>
      <p:pic>
        <p:nvPicPr>
          <p:cNvPr id="4" name="Content Placeholder 3">
            <a:extLst>
              <a:ext uri="{FF2B5EF4-FFF2-40B4-BE49-F238E27FC236}">
                <a16:creationId xmlns:a16="http://schemas.microsoft.com/office/drawing/2014/main" id="{5FDCB6E4-158C-4B90-96AA-60FB95A8A407}"/>
              </a:ext>
            </a:extLst>
          </p:cNvPr>
          <p:cNvPicPr>
            <a:picLocks noGrp="1" noChangeAspect="1"/>
          </p:cNvPicPr>
          <p:nvPr>
            <p:ph idx="1"/>
          </p:nvPr>
        </p:nvPicPr>
        <p:blipFill>
          <a:blip r:embed="rId2"/>
          <a:stretch>
            <a:fillRect/>
          </a:stretch>
        </p:blipFill>
        <p:spPr>
          <a:xfrm>
            <a:off x="3184280" y="829559"/>
            <a:ext cx="5607299" cy="5347404"/>
          </a:xfrm>
          <a:prstGeom prst="rect">
            <a:avLst/>
          </a:prstGeom>
        </p:spPr>
      </p:pic>
    </p:spTree>
    <p:extLst>
      <p:ext uri="{BB962C8B-B14F-4D97-AF65-F5344CB8AC3E}">
        <p14:creationId xmlns:p14="http://schemas.microsoft.com/office/powerpoint/2010/main" val="3349501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1401E-CE46-4888-A36C-6231C4ADBB86}"/>
              </a:ext>
            </a:extLst>
          </p:cNvPr>
          <p:cNvSpPr>
            <a:spLocks noGrp="1"/>
          </p:cNvSpPr>
          <p:nvPr>
            <p:ph type="title"/>
          </p:nvPr>
        </p:nvSpPr>
        <p:spPr>
          <a:xfrm>
            <a:off x="838200" y="78799"/>
            <a:ext cx="10515600" cy="1094220"/>
          </a:xfrm>
        </p:spPr>
        <p:txBody>
          <a:bodyPr>
            <a:normAutofit/>
          </a:bodyPr>
          <a:lstStyle/>
          <a:p>
            <a:pPr algn="ctr"/>
            <a:r>
              <a:rPr lang="en-US" sz="4800" dirty="0"/>
              <a:t>Technical/Planning Assistance</a:t>
            </a:r>
          </a:p>
        </p:txBody>
      </p:sp>
      <p:sp>
        <p:nvSpPr>
          <p:cNvPr id="3" name="Content Placeholder 2">
            <a:extLst>
              <a:ext uri="{FF2B5EF4-FFF2-40B4-BE49-F238E27FC236}">
                <a16:creationId xmlns:a16="http://schemas.microsoft.com/office/drawing/2014/main" id="{F4AAEFD6-B33D-4575-B080-7E265569C5F1}"/>
              </a:ext>
            </a:extLst>
          </p:cNvPr>
          <p:cNvSpPr>
            <a:spLocks noGrp="1"/>
          </p:cNvSpPr>
          <p:nvPr>
            <p:ph idx="1"/>
          </p:nvPr>
        </p:nvSpPr>
        <p:spPr>
          <a:xfrm>
            <a:off x="838200" y="1596420"/>
            <a:ext cx="10515600" cy="4351338"/>
          </a:xfrm>
        </p:spPr>
        <p:txBody>
          <a:bodyPr/>
          <a:lstStyle/>
          <a:p>
            <a:r>
              <a:rPr lang="en-US" dirty="0"/>
              <a:t>Community Transportation Association of America (CTAA</a:t>
            </a:r>
          </a:p>
          <a:p>
            <a:r>
              <a:rPr lang="en-US" dirty="0"/>
              <a:t>National Rural Transportation Assistance Program (NRTAP)</a:t>
            </a:r>
          </a:p>
          <a:p>
            <a:r>
              <a:rPr lang="en-US" dirty="0"/>
              <a:t>National Center on Mobility Management (NCMM)</a:t>
            </a:r>
          </a:p>
          <a:p>
            <a:r>
              <a:rPr lang="en-US" dirty="0"/>
              <a:t>National Aging and Disability Transportation Center (NADTC)</a:t>
            </a:r>
          </a:p>
          <a:p>
            <a:r>
              <a:rPr lang="en-US" dirty="0"/>
              <a:t>National Center for Applied Transit Technology (N-CATT)</a:t>
            </a:r>
          </a:p>
          <a:p>
            <a:r>
              <a:rPr lang="en-US" dirty="0"/>
              <a:t>State Transit Associations</a:t>
            </a:r>
          </a:p>
          <a:p>
            <a:r>
              <a:rPr lang="en-US" dirty="0"/>
              <a:t>Tribal Transportation Assistance Programs (TTAPs)</a:t>
            </a:r>
          </a:p>
          <a:p>
            <a:r>
              <a:rPr lang="en-US" dirty="0"/>
              <a:t>University Transportation Centers (UTCs)</a:t>
            </a:r>
          </a:p>
        </p:txBody>
      </p:sp>
    </p:spTree>
    <p:extLst>
      <p:ext uri="{BB962C8B-B14F-4D97-AF65-F5344CB8AC3E}">
        <p14:creationId xmlns:p14="http://schemas.microsoft.com/office/powerpoint/2010/main" val="3270921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C10237A-33DB-4646-A546-1BD72A62B2F9}"/>
              </a:ext>
            </a:extLst>
          </p:cNvPr>
          <p:cNvPicPr>
            <a:picLocks noGrp="1" noChangeAspect="1"/>
          </p:cNvPicPr>
          <p:nvPr>
            <p:ph idx="1"/>
          </p:nvPr>
        </p:nvPicPr>
        <p:blipFill>
          <a:blip r:embed="rId2"/>
          <a:stretch>
            <a:fillRect/>
          </a:stretch>
        </p:blipFill>
        <p:spPr>
          <a:xfrm>
            <a:off x="369455" y="0"/>
            <a:ext cx="4757927" cy="6153587"/>
          </a:xfrm>
          <a:prstGeom prst="rect">
            <a:avLst/>
          </a:prstGeom>
        </p:spPr>
      </p:pic>
      <p:sp>
        <p:nvSpPr>
          <p:cNvPr id="5" name="TextBox 4">
            <a:extLst>
              <a:ext uri="{FF2B5EF4-FFF2-40B4-BE49-F238E27FC236}">
                <a16:creationId xmlns:a16="http://schemas.microsoft.com/office/drawing/2014/main" id="{4AAA9F73-6FE2-48EE-A22C-89AA8AE62D49}"/>
              </a:ext>
            </a:extLst>
          </p:cNvPr>
          <p:cNvSpPr txBox="1"/>
          <p:nvPr/>
        </p:nvSpPr>
        <p:spPr>
          <a:xfrm>
            <a:off x="5127382" y="1126836"/>
            <a:ext cx="6307236" cy="3970318"/>
          </a:xfrm>
          <a:prstGeom prst="rect">
            <a:avLst/>
          </a:prstGeom>
          <a:noFill/>
        </p:spPr>
        <p:txBody>
          <a:bodyPr wrap="square" rtlCol="0">
            <a:spAutoFit/>
          </a:bodyPr>
          <a:lstStyle/>
          <a:p>
            <a:r>
              <a:rPr lang="en-US" sz="3600" dirty="0">
                <a:solidFill>
                  <a:srgbClr val="0D2C6C"/>
                </a:solidFill>
              </a:rPr>
              <a:t>One of many resources to help you in your planning process</a:t>
            </a:r>
          </a:p>
          <a:p>
            <a:endParaRPr lang="en-US" sz="3600" dirty="0">
              <a:solidFill>
                <a:srgbClr val="0D2C6C"/>
              </a:solidFill>
            </a:endParaRPr>
          </a:p>
          <a:p>
            <a:r>
              <a:rPr lang="en-US" sz="3600" dirty="0">
                <a:solidFill>
                  <a:srgbClr val="0D2C6C"/>
                </a:solidFill>
              </a:rPr>
              <a:t>This Guidebook is currently being updated by a group led by the KFH Group, </a:t>
            </a:r>
            <a:r>
              <a:rPr lang="en-US" sz="3600">
                <a:solidFill>
                  <a:srgbClr val="0D2C6C"/>
                </a:solidFill>
              </a:rPr>
              <a:t>and includes WTI/MSU, NDSU and EWU</a:t>
            </a:r>
            <a:endParaRPr lang="en-US" sz="3600" dirty="0">
              <a:solidFill>
                <a:srgbClr val="0D2C6C"/>
              </a:solidFill>
            </a:endParaRPr>
          </a:p>
        </p:txBody>
      </p:sp>
    </p:spTree>
    <p:extLst>
      <p:ext uri="{BB962C8B-B14F-4D97-AF65-F5344CB8AC3E}">
        <p14:creationId xmlns:p14="http://schemas.microsoft.com/office/powerpoint/2010/main" val="3739855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FC4098BE-935D-4652-92DF-4A78D9D963A7}"/>
              </a:ext>
            </a:extLst>
          </p:cNvPr>
          <p:cNvSpPr>
            <a:spLocks noGrp="1" noChangeArrowheads="1"/>
          </p:cNvSpPr>
          <p:nvPr>
            <p:ph type="title"/>
          </p:nvPr>
        </p:nvSpPr>
        <p:spPr>
          <a:xfrm>
            <a:off x="1535113" y="373928"/>
            <a:ext cx="9067800" cy="720726"/>
          </a:xfrm>
        </p:spPr>
        <p:txBody>
          <a:bodyPr>
            <a:noAutofit/>
          </a:bodyPr>
          <a:lstStyle/>
          <a:p>
            <a:pPr algn="ctr" eaLnBrk="1" hangingPunct="1"/>
            <a:r>
              <a:rPr lang="en-US" altLang="en-US" sz="6000" dirty="0"/>
              <a:t>Just Do It!!</a:t>
            </a:r>
          </a:p>
        </p:txBody>
      </p:sp>
      <p:sp>
        <p:nvSpPr>
          <p:cNvPr id="59395" name="Content Placeholder 2">
            <a:extLst>
              <a:ext uri="{FF2B5EF4-FFF2-40B4-BE49-F238E27FC236}">
                <a16:creationId xmlns:a16="http://schemas.microsoft.com/office/drawing/2014/main" id="{4B6786F5-D361-4383-BF03-D37A5EA895C7}"/>
              </a:ext>
            </a:extLst>
          </p:cNvPr>
          <p:cNvSpPr>
            <a:spLocks noGrp="1" noChangeArrowheads="1"/>
          </p:cNvSpPr>
          <p:nvPr>
            <p:ph idx="1"/>
          </p:nvPr>
        </p:nvSpPr>
        <p:spPr>
          <a:xfrm>
            <a:off x="1535113" y="1216892"/>
            <a:ext cx="9067800" cy="4906817"/>
          </a:xfrm>
        </p:spPr>
        <p:txBody>
          <a:bodyPr>
            <a:normAutofit/>
          </a:bodyPr>
          <a:lstStyle/>
          <a:p>
            <a:pPr marL="0" indent="0">
              <a:buNone/>
            </a:pPr>
            <a:r>
              <a:rPr lang="en-US" altLang="en-US" sz="3200" dirty="0"/>
              <a:t>In any moment of decision, the best thing you can do is the right thing, the next best thing is the wrong thing, and the worst thing you can do is nothing.</a:t>
            </a:r>
          </a:p>
          <a:p>
            <a:pPr marL="0" indent="0">
              <a:buNone/>
            </a:pPr>
            <a:r>
              <a:rPr lang="en-US" altLang="en-US" sz="3200" dirty="0"/>
              <a:t>	</a:t>
            </a:r>
            <a:r>
              <a:rPr lang="en-US" altLang="en-US" sz="2400" dirty="0"/>
              <a:t>--Theodore Roosevelt</a:t>
            </a:r>
          </a:p>
          <a:p>
            <a:pPr marL="0" indent="0">
              <a:buNone/>
            </a:pPr>
            <a:endParaRPr lang="en-US" altLang="en-US" sz="1000" dirty="0"/>
          </a:p>
          <a:p>
            <a:pPr marL="0" indent="0">
              <a:buNone/>
            </a:pPr>
            <a:endParaRPr lang="en-US" altLang="en-US" sz="1000" dirty="0"/>
          </a:p>
          <a:p>
            <a:pPr marL="0" indent="0">
              <a:spcBef>
                <a:spcPct val="0"/>
              </a:spcBef>
              <a:buNone/>
            </a:pPr>
            <a:r>
              <a:rPr lang="en-US" altLang="en-US" sz="3200" dirty="0"/>
              <a:t>I have been impressed with the urgency of doing.</a:t>
            </a:r>
          </a:p>
          <a:p>
            <a:pPr marL="0" indent="0">
              <a:spcBef>
                <a:spcPct val="0"/>
              </a:spcBef>
              <a:buNone/>
            </a:pPr>
            <a:r>
              <a:rPr lang="en-US" altLang="en-US" sz="3200" dirty="0"/>
              <a:t>Knowing is not enough; we must apply.</a:t>
            </a:r>
          </a:p>
          <a:p>
            <a:pPr marL="0" indent="0">
              <a:spcBef>
                <a:spcPct val="0"/>
              </a:spcBef>
              <a:buNone/>
            </a:pPr>
            <a:r>
              <a:rPr lang="en-US" altLang="en-US" sz="3200" dirty="0"/>
              <a:t>Being willing is not enough; we must do.</a:t>
            </a:r>
          </a:p>
          <a:p>
            <a:pPr marL="0" indent="0">
              <a:spcBef>
                <a:spcPct val="0"/>
              </a:spcBef>
              <a:buNone/>
            </a:pPr>
            <a:r>
              <a:rPr lang="en-US" altLang="en-US" sz="3600" dirty="0"/>
              <a:t>	</a:t>
            </a:r>
            <a:r>
              <a:rPr lang="en-US" altLang="en-US" sz="2400" dirty="0"/>
              <a:t> --Leonardo Da Vinci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A089C-AF90-4133-96D4-682088C89D79}"/>
              </a:ext>
            </a:extLst>
          </p:cNvPr>
          <p:cNvSpPr>
            <a:spLocks noGrp="1"/>
          </p:cNvSpPr>
          <p:nvPr>
            <p:ph type="title"/>
          </p:nvPr>
        </p:nvSpPr>
        <p:spPr/>
        <p:txBody>
          <a:bodyPr>
            <a:normAutofit/>
          </a:bodyPr>
          <a:lstStyle/>
          <a:p>
            <a:pPr algn="ctr"/>
            <a:r>
              <a:rPr lang="en-US" sz="6000" dirty="0"/>
              <a:t>A Different View?</a:t>
            </a:r>
          </a:p>
        </p:txBody>
      </p:sp>
      <p:sp>
        <p:nvSpPr>
          <p:cNvPr id="3" name="Content Placeholder 2">
            <a:extLst>
              <a:ext uri="{FF2B5EF4-FFF2-40B4-BE49-F238E27FC236}">
                <a16:creationId xmlns:a16="http://schemas.microsoft.com/office/drawing/2014/main" id="{72740582-D551-4B49-8102-EB9AFBFBC221}"/>
              </a:ext>
            </a:extLst>
          </p:cNvPr>
          <p:cNvSpPr>
            <a:spLocks noGrp="1"/>
          </p:cNvSpPr>
          <p:nvPr>
            <p:ph idx="1"/>
          </p:nvPr>
        </p:nvSpPr>
        <p:spPr/>
        <p:txBody>
          <a:bodyPr>
            <a:normAutofit/>
          </a:bodyPr>
          <a:lstStyle/>
          <a:p>
            <a:pPr marL="0" indent="0">
              <a:buNone/>
            </a:pPr>
            <a:r>
              <a:rPr lang="en-US" sz="4400" dirty="0"/>
              <a:t>“It's tough to make predictions, especially about the future.”</a:t>
            </a:r>
          </a:p>
          <a:p>
            <a:pPr marL="0" indent="0">
              <a:buNone/>
            </a:pPr>
            <a:r>
              <a:rPr lang="en-US" sz="4400" dirty="0"/>
              <a:t>		</a:t>
            </a:r>
            <a:r>
              <a:rPr lang="en-US" sz="3200" dirty="0"/>
              <a:t>― Yogi Berra</a:t>
            </a:r>
          </a:p>
        </p:txBody>
      </p:sp>
    </p:spTree>
    <p:extLst>
      <p:ext uri="{BB962C8B-B14F-4D97-AF65-F5344CB8AC3E}">
        <p14:creationId xmlns:p14="http://schemas.microsoft.com/office/powerpoint/2010/main" val="169283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6DDC102-6850-4AD0-B547-A0E3770507A3}"/>
              </a:ext>
            </a:extLst>
          </p:cNvPr>
          <p:cNvSpPr>
            <a:spLocks noGrp="1" noChangeArrowheads="1"/>
          </p:cNvSpPr>
          <p:nvPr>
            <p:ph type="title"/>
          </p:nvPr>
        </p:nvSpPr>
        <p:spPr>
          <a:xfrm>
            <a:off x="131975" y="152401"/>
            <a:ext cx="11887200" cy="1784350"/>
          </a:xfrm>
        </p:spPr>
        <p:txBody>
          <a:bodyPr>
            <a:normAutofit fontScale="90000"/>
          </a:bodyPr>
          <a:lstStyle/>
          <a:p>
            <a:pPr algn="ctr"/>
            <a:r>
              <a:rPr lang="en-US" altLang="en-US" sz="7200" b="1" dirty="0"/>
              <a:t>SURTCOM</a:t>
            </a:r>
            <a:br>
              <a:rPr lang="en-US" altLang="en-US" sz="7200" b="1" dirty="0"/>
            </a:br>
            <a:r>
              <a:rPr lang="en-US" altLang="en-US" b="1" dirty="0"/>
              <a:t>Small Urban, Rural and Tribal Center on Mobility</a:t>
            </a:r>
            <a:br>
              <a:rPr lang="en-US" altLang="en-US" sz="7200" b="1" dirty="0"/>
            </a:br>
            <a:r>
              <a:rPr lang="en-US" altLang="en-US" sz="2800" b="1" dirty="0"/>
              <a:t>A fierce combination of Bobcats, Bison &amp; Eagles</a:t>
            </a:r>
            <a:endParaRPr lang="en-US" altLang="en-US" sz="7200" b="1" dirty="0"/>
          </a:p>
        </p:txBody>
      </p:sp>
      <p:pic>
        <p:nvPicPr>
          <p:cNvPr id="7171" name="Picture 4">
            <a:extLst>
              <a:ext uri="{FF2B5EF4-FFF2-40B4-BE49-F238E27FC236}">
                <a16:creationId xmlns:a16="http://schemas.microsoft.com/office/drawing/2014/main" id="{D5EB70BA-DCBA-48D7-B217-62D59ACEC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99" t="4189" r="7500" b="30000"/>
          <a:stretch>
            <a:fillRect/>
          </a:stretch>
        </p:blipFill>
        <p:spPr bwMode="auto">
          <a:xfrm>
            <a:off x="3162300" y="4584700"/>
            <a:ext cx="61722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6">
            <a:extLst>
              <a:ext uri="{FF2B5EF4-FFF2-40B4-BE49-F238E27FC236}">
                <a16:creationId xmlns:a16="http://schemas.microsoft.com/office/drawing/2014/main" id="{E1BCA937-877B-45F1-8898-E1DB763322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833" r="3333" b="8000"/>
          <a:stretch>
            <a:fillRect/>
          </a:stretch>
        </p:blipFill>
        <p:spPr bwMode="auto">
          <a:xfrm>
            <a:off x="1943100" y="3459163"/>
            <a:ext cx="83058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descr="http://www.montana.edu/creativeservices/images/MSU-horiz-cmyk.jpg">
            <a:extLst>
              <a:ext uri="{FF2B5EF4-FFF2-40B4-BE49-F238E27FC236}">
                <a16:creationId xmlns:a16="http://schemas.microsoft.com/office/drawing/2014/main" id="{66131306-71EB-489D-9262-C38263CFF3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494"/>
          <a:stretch>
            <a:fillRect/>
          </a:stretch>
        </p:blipFill>
        <p:spPr bwMode="auto">
          <a:xfrm>
            <a:off x="3073400" y="1949451"/>
            <a:ext cx="64008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2">
            <a:extLst>
              <a:ext uri="{FF2B5EF4-FFF2-40B4-BE49-F238E27FC236}">
                <a16:creationId xmlns:a16="http://schemas.microsoft.com/office/drawing/2014/main" id="{F3094691-8C4F-45A1-A3F1-2CB7F7FDCF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1" y="1962151"/>
            <a:ext cx="2155825"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name="HTMLCheckbox1" r:id="rId1" imgW="257040" imgH="304920"/>
        </mc:Choice>
        <mc:Fallback>
          <p:control name="HTMLCheckbox1" r:id="rId1" imgW="257040" imgH="304920">
            <p:pic>
              <p:nvPicPr>
                <p:cNvPr id="7173" name="HTMLCheckbox1">
                  <a:extLst>
                    <a:ext uri="{FF2B5EF4-FFF2-40B4-BE49-F238E27FC236}">
                      <a16:creationId xmlns:a16="http://schemas.microsoft.com/office/drawing/2014/main" id="{55178284-37CB-4CFE-9151-2018781F7CBA}"/>
                    </a:ext>
                  </a:extLst>
                </p:cNvPr>
                <p:cNvPicPr preferRelativeResize="0">
                  <a:picLocks noChangeArrowheads="1" noChangeShapeType="1"/>
                </p:cNvPicPr>
                <p:nvPr/>
              </p:nvPicPr>
              <p:blipFill>
                <a:blip r:embed="rId7"/>
                <a:srcRect/>
                <a:stretch>
                  <a:fillRect/>
                </a:stretch>
              </p:blipFill>
              <p:spPr bwMode="auto">
                <a:xfrm>
                  <a:off x="2971800" y="-604838"/>
                  <a:ext cx="960438" cy="460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FC1A9-A82E-4BE0-B54C-3FBA3C2D2F15}"/>
              </a:ext>
            </a:extLst>
          </p:cNvPr>
          <p:cNvSpPr>
            <a:spLocks noGrp="1"/>
          </p:cNvSpPr>
          <p:nvPr>
            <p:ph type="title"/>
          </p:nvPr>
        </p:nvSpPr>
        <p:spPr>
          <a:xfrm>
            <a:off x="838200" y="78798"/>
            <a:ext cx="10515600" cy="1325563"/>
          </a:xfrm>
        </p:spPr>
        <p:txBody>
          <a:bodyPr>
            <a:normAutofit/>
          </a:bodyPr>
          <a:lstStyle/>
          <a:p>
            <a:pPr algn="ctr"/>
            <a:r>
              <a:rPr lang="en-US" sz="6000" dirty="0"/>
              <a:t>Questions - Discussion</a:t>
            </a:r>
          </a:p>
        </p:txBody>
      </p:sp>
      <p:pic>
        <p:nvPicPr>
          <p:cNvPr id="4" name="Content Placeholder 3">
            <a:extLst>
              <a:ext uri="{FF2B5EF4-FFF2-40B4-BE49-F238E27FC236}">
                <a16:creationId xmlns:a16="http://schemas.microsoft.com/office/drawing/2014/main" id="{989D4CF4-9985-4607-B0F1-DF123E02EF1C}"/>
              </a:ext>
            </a:extLst>
          </p:cNvPr>
          <p:cNvPicPr>
            <a:picLocks noGrp="1" noChangeAspect="1"/>
          </p:cNvPicPr>
          <p:nvPr>
            <p:ph idx="1"/>
          </p:nvPr>
        </p:nvPicPr>
        <p:blipFill>
          <a:blip r:embed="rId2"/>
          <a:stretch>
            <a:fillRect/>
          </a:stretch>
        </p:blipFill>
        <p:spPr>
          <a:xfrm>
            <a:off x="6455620" y="2869992"/>
            <a:ext cx="4908130" cy="2763278"/>
          </a:xfrm>
          <a:prstGeom prst="rect">
            <a:avLst/>
          </a:prstGeom>
        </p:spPr>
      </p:pic>
      <p:pic>
        <p:nvPicPr>
          <p:cNvPr id="5" name="Picture 4">
            <a:extLst>
              <a:ext uri="{FF2B5EF4-FFF2-40B4-BE49-F238E27FC236}">
                <a16:creationId xmlns:a16="http://schemas.microsoft.com/office/drawing/2014/main" id="{F21C8014-46CA-41CD-B95F-6D8C8C8E7901}"/>
              </a:ext>
            </a:extLst>
          </p:cNvPr>
          <p:cNvPicPr>
            <a:picLocks noChangeAspect="1"/>
          </p:cNvPicPr>
          <p:nvPr/>
        </p:nvPicPr>
        <p:blipFill>
          <a:blip r:embed="rId3"/>
          <a:stretch>
            <a:fillRect/>
          </a:stretch>
        </p:blipFill>
        <p:spPr>
          <a:xfrm>
            <a:off x="481067" y="2869992"/>
            <a:ext cx="5255315" cy="2763278"/>
          </a:xfrm>
          <a:prstGeom prst="rect">
            <a:avLst/>
          </a:prstGeom>
        </p:spPr>
      </p:pic>
      <p:sp>
        <p:nvSpPr>
          <p:cNvPr id="3" name="TextBox 2">
            <a:extLst>
              <a:ext uri="{FF2B5EF4-FFF2-40B4-BE49-F238E27FC236}">
                <a16:creationId xmlns:a16="http://schemas.microsoft.com/office/drawing/2014/main" id="{3B9F77A4-DBC4-4F16-A7EA-5B15A9382C41}"/>
              </a:ext>
            </a:extLst>
          </p:cNvPr>
          <p:cNvSpPr txBox="1"/>
          <p:nvPr/>
        </p:nvSpPr>
        <p:spPr>
          <a:xfrm>
            <a:off x="563418" y="1605503"/>
            <a:ext cx="10790382" cy="923330"/>
          </a:xfrm>
          <a:prstGeom prst="rect">
            <a:avLst/>
          </a:prstGeom>
          <a:noFill/>
        </p:spPr>
        <p:txBody>
          <a:bodyPr wrap="square" rtlCol="0">
            <a:spAutoFit/>
          </a:bodyPr>
          <a:lstStyle/>
          <a:p>
            <a:pPr algn="ctr"/>
            <a:r>
              <a:rPr lang="en-US" sz="3600" dirty="0">
                <a:solidFill>
                  <a:schemeClr val="accent1">
                    <a:lumMod val="50000"/>
                  </a:schemeClr>
                </a:solidFill>
              </a:rPr>
              <a:t>“The future depends upon what we do in the present”</a:t>
            </a:r>
          </a:p>
          <a:p>
            <a:r>
              <a:rPr lang="en-US" dirty="0">
                <a:solidFill>
                  <a:schemeClr val="accent1">
                    <a:lumMod val="50000"/>
                  </a:schemeClr>
                </a:solidFill>
              </a:rPr>
              <a:t>	--Mahatma Gandhi</a:t>
            </a:r>
          </a:p>
        </p:txBody>
      </p:sp>
    </p:spTree>
    <p:extLst>
      <p:ext uri="{BB962C8B-B14F-4D97-AF65-F5344CB8AC3E}">
        <p14:creationId xmlns:p14="http://schemas.microsoft.com/office/powerpoint/2010/main" val="3961346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1FD09-E625-4D94-BF85-118F9501573B}"/>
              </a:ext>
            </a:extLst>
          </p:cNvPr>
          <p:cNvSpPr>
            <a:spLocks noGrp="1"/>
          </p:cNvSpPr>
          <p:nvPr>
            <p:ph type="title"/>
          </p:nvPr>
        </p:nvSpPr>
        <p:spPr>
          <a:xfrm>
            <a:off x="1973263" y="88900"/>
            <a:ext cx="8229600" cy="825500"/>
          </a:xfrm>
        </p:spPr>
        <p:txBody>
          <a:bodyPr>
            <a:noAutofit/>
          </a:bodyPr>
          <a:lstStyle/>
          <a:p>
            <a:pPr algn="ctr">
              <a:defRPr/>
            </a:pPr>
            <a:r>
              <a:rPr lang="en-US" sz="6600" dirty="0"/>
              <a:t>“Transportation”</a:t>
            </a:r>
          </a:p>
        </p:txBody>
      </p:sp>
      <p:pic>
        <p:nvPicPr>
          <p:cNvPr id="7171" name="Picture 2" descr="http://www.autobytel.com/images/2007/Toyota/Camry_SE/400/2007_Toyota_Camry_SE_exrrpass34.jpg">
            <a:extLst>
              <a:ext uri="{FF2B5EF4-FFF2-40B4-BE49-F238E27FC236}">
                <a16:creationId xmlns:a16="http://schemas.microsoft.com/office/drawing/2014/main" id="{CCEFF190-17B8-4E7C-B3F5-02B357BB2D25}"/>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1647825" y="1273176"/>
            <a:ext cx="3873500" cy="174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062FF5B5-15F4-4403-B522-B9110F58E01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30914" y="850901"/>
            <a:ext cx="3684587"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CA8C1157-4300-4C2A-B549-C77FFA19937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75276" y="3424239"/>
            <a:ext cx="4995863"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a:extLst>
              <a:ext uri="{FF2B5EF4-FFF2-40B4-BE49-F238E27FC236}">
                <a16:creationId xmlns:a16="http://schemas.microsoft.com/office/drawing/2014/main" id="{B71AD75A-9626-415A-A1A3-F54C42D048B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44650" y="3433763"/>
            <a:ext cx="3619500"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F6824-3EF5-4178-92F5-DE8E6509AF1C}"/>
              </a:ext>
            </a:extLst>
          </p:cNvPr>
          <p:cNvSpPr>
            <a:spLocks noGrp="1"/>
          </p:cNvSpPr>
          <p:nvPr>
            <p:ph type="title"/>
          </p:nvPr>
        </p:nvSpPr>
        <p:spPr>
          <a:xfrm>
            <a:off x="838201" y="180397"/>
            <a:ext cx="10515600" cy="1325563"/>
          </a:xfrm>
        </p:spPr>
        <p:txBody>
          <a:bodyPr>
            <a:normAutofit/>
          </a:bodyPr>
          <a:lstStyle/>
          <a:p>
            <a:pPr algn="ctr">
              <a:defRPr/>
            </a:pPr>
            <a:r>
              <a:rPr lang="en-US" sz="6600" dirty="0"/>
              <a:t>“Mobility”</a:t>
            </a:r>
          </a:p>
        </p:txBody>
      </p:sp>
      <p:pic>
        <p:nvPicPr>
          <p:cNvPr id="8195" name="Picture 4">
            <a:extLst>
              <a:ext uri="{FF2B5EF4-FFF2-40B4-BE49-F238E27FC236}">
                <a16:creationId xmlns:a16="http://schemas.microsoft.com/office/drawing/2014/main" id="{75EA0A37-658F-47FE-8C40-497CAB5A151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096001" y="1352551"/>
            <a:ext cx="324167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a:extLst>
              <a:ext uri="{FF2B5EF4-FFF2-40B4-BE49-F238E27FC236}">
                <a16:creationId xmlns:a16="http://schemas.microsoft.com/office/drawing/2014/main" id="{4E2B70F3-3917-4B0B-AFF1-5182BDF0B6A9}"/>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76525" y="1352551"/>
            <a:ext cx="3233738"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a:extLst>
              <a:ext uri="{FF2B5EF4-FFF2-40B4-BE49-F238E27FC236}">
                <a16:creationId xmlns:a16="http://schemas.microsoft.com/office/drawing/2014/main" id="{44DC1522-FF36-4E4F-BD71-78B23A9D00F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76526" y="3792538"/>
            <a:ext cx="32226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8">
            <a:extLst>
              <a:ext uri="{FF2B5EF4-FFF2-40B4-BE49-F238E27FC236}">
                <a16:creationId xmlns:a16="http://schemas.microsoft.com/office/drawing/2014/main" id="{170377DC-3FDE-4E0E-A015-9C2DFB8E5336}"/>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96001" y="3792538"/>
            <a:ext cx="32559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A3CD26-9E55-4A5C-8482-06BA4498B12E}"/>
              </a:ext>
            </a:extLst>
          </p:cNvPr>
          <p:cNvSpPr>
            <a:spLocks noGrp="1"/>
          </p:cNvSpPr>
          <p:nvPr>
            <p:ph type="title"/>
          </p:nvPr>
        </p:nvSpPr>
        <p:spPr>
          <a:xfrm>
            <a:off x="838200" y="152544"/>
            <a:ext cx="10515600" cy="1325563"/>
          </a:xfrm>
        </p:spPr>
        <p:txBody>
          <a:bodyPr>
            <a:normAutofit/>
          </a:bodyPr>
          <a:lstStyle/>
          <a:p>
            <a:pPr algn="ctr">
              <a:defRPr/>
            </a:pPr>
            <a:r>
              <a:rPr lang="en-US" sz="6600" dirty="0"/>
              <a:t>Mobility</a:t>
            </a:r>
          </a:p>
        </p:txBody>
      </p:sp>
      <p:pic>
        <p:nvPicPr>
          <p:cNvPr id="11267" name="Content Placeholder 1">
            <a:extLst>
              <a:ext uri="{FF2B5EF4-FFF2-40B4-BE49-F238E27FC236}">
                <a16:creationId xmlns:a16="http://schemas.microsoft.com/office/drawing/2014/main" id="{57A97F7F-D63F-437B-9B02-C6FE8C79E44C}"/>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1592263" y="1417638"/>
            <a:ext cx="3263900" cy="2171700"/>
          </a:xfrm>
        </p:spPr>
      </p:pic>
      <p:pic>
        <p:nvPicPr>
          <p:cNvPr id="11268" name="Picture 4">
            <a:extLst>
              <a:ext uri="{FF2B5EF4-FFF2-40B4-BE49-F238E27FC236}">
                <a16:creationId xmlns:a16="http://schemas.microsoft.com/office/drawing/2014/main" id="{BC8BCAC9-5F12-43FA-A57E-31AC99E17F6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81938" y="1417638"/>
            <a:ext cx="2717800" cy="408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a:extLst>
              <a:ext uri="{FF2B5EF4-FFF2-40B4-BE49-F238E27FC236}">
                <a16:creationId xmlns:a16="http://schemas.microsoft.com/office/drawing/2014/main" id="{0D73D994-7A92-4B2C-8E0D-C51EFA37702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92263" y="3589338"/>
            <a:ext cx="32639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a:extLst>
              <a:ext uri="{FF2B5EF4-FFF2-40B4-BE49-F238E27FC236}">
                <a16:creationId xmlns:a16="http://schemas.microsoft.com/office/drawing/2014/main" id="{7BA2213C-6337-4748-93C6-67EAE69E090A}"/>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56163" y="1535113"/>
            <a:ext cx="3008312"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a:extLst>
              <a:ext uri="{FF2B5EF4-FFF2-40B4-BE49-F238E27FC236}">
                <a16:creationId xmlns:a16="http://schemas.microsoft.com/office/drawing/2014/main" id="{381998EC-39B2-4A53-A1DE-83D83B2D8D68}"/>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873625" y="3589338"/>
            <a:ext cx="2990850" cy="179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3810E2D-06EB-4E12-829E-DA5A5B23E0BB}"/>
              </a:ext>
            </a:extLst>
          </p:cNvPr>
          <p:cNvSpPr>
            <a:spLocks noGrp="1" noChangeArrowheads="1"/>
          </p:cNvSpPr>
          <p:nvPr>
            <p:ph type="title"/>
          </p:nvPr>
        </p:nvSpPr>
        <p:spPr>
          <a:xfrm>
            <a:off x="2152650" y="115743"/>
            <a:ext cx="7886700" cy="800100"/>
          </a:xfrm>
        </p:spPr>
        <p:txBody>
          <a:bodyPr/>
          <a:lstStyle/>
          <a:p>
            <a:pPr algn="ctr" eaLnBrk="1" hangingPunct="1"/>
            <a:r>
              <a:rPr lang="en-US" altLang="en-US" sz="4800" dirty="0"/>
              <a:t>Mobility: A Means To An End</a:t>
            </a:r>
          </a:p>
        </p:txBody>
      </p:sp>
      <p:pic>
        <p:nvPicPr>
          <p:cNvPr id="9219" name="Picture Placeholder 8">
            <a:extLst>
              <a:ext uri="{FF2B5EF4-FFF2-40B4-BE49-F238E27FC236}">
                <a16:creationId xmlns:a16="http://schemas.microsoft.com/office/drawing/2014/main" id="{FE777182-E6C3-4506-B6CE-0D706BCC6E50}"/>
              </a:ext>
            </a:extLst>
          </p:cNvPr>
          <p:cNvPicPr>
            <a:picLocks noGrp="1" noChangeAspect="1" noChangeArrowheads="1"/>
          </p:cNvPicPr>
          <p:nvPr>
            <p:ph idx="1"/>
          </p:nvPr>
        </p:nvPicPr>
        <p:blipFill>
          <a:blip r:embed="rId2">
            <a:lum bright="10000"/>
            <a:extLst>
              <a:ext uri="{28A0092B-C50C-407E-A947-70E740481C1C}">
                <a14:useLocalDpi xmlns:a14="http://schemas.microsoft.com/office/drawing/2010/main" val="0"/>
              </a:ext>
            </a:extLst>
          </a:blip>
          <a:srcRect/>
          <a:stretch>
            <a:fillRect/>
          </a:stretch>
        </p:blipFill>
        <p:spPr>
          <a:xfrm>
            <a:off x="3063876" y="1165225"/>
            <a:ext cx="6111875" cy="49276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FC17652-C981-4CB9-8FB2-D774F5C9DFA3}"/>
              </a:ext>
            </a:extLst>
          </p:cNvPr>
          <p:cNvSpPr>
            <a:spLocks noGrp="1" noChangeArrowheads="1"/>
          </p:cNvSpPr>
          <p:nvPr>
            <p:ph type="title"/>
          </p:nvPr>
        </p:nvSpPr>
        <p:spPr>
          <a:xfrm>
            <a:off x="1981200" y="76200"/>
            <a:ext cx="8229600" cy="679450"/>
          </a:xfrm>
        </p:spPr>
        <p:txBody>
          <a:bodyPr>
            <a:noAutofit/>
          </a:bodyPr>
          <a:lstStyle/>
          <a:p>
            <a:pPr algn="ctr" eaLnBrk="1" hangingPunct="1"/>
            <a:r>
              <a:rPr lang="en-US" altLang="en-US" sz="4800" dirty="0"/>
              <a:t>Cost of Mobility</a:t>
            </a:r>
          </a:p>
        </p:txBody>
      </p:sp>
      <p:graphicFrame>
        <p:nvGraphicFramePr>
          <p:cNvPr id="10243" name="Content Placeholder 4">
            <a:extLst>
              <a:ext uri="{FF2B5EF4-FFF2-40B4-BE49-F238E27FC236}">
                <a16:creationId xmlns:a16="http://schemas.microsoft.com/office/drawing/2014/main" id="{372B430A-9EB7-4065-999A-667D38D10137}"/>
              </a:ext>
            </a:extLst>
          </p:cNvPr>
          <p:cNvGraphicFramePr>
            <a:graphicFrameLocks noGrp="1"/>
          </p:cNvGraphicFramePr>
          <p:nvPr>
            <p:ph idx="1"/>
            <p:extLst>
              <p:ext uri="{D42A27DB-BD31-4B8C-83A1-F6EECF244321}">
                <p14:modId xmlns:p14="http://schemas.microsoft.com/office/powerpoint/2010/main" val="3183949978"/>
              </p:ext>
            </p:extLst>
          </p:nvPr>
        </p:nvGraphicFramePr>
        <p:xfrm>
          <a:off x="2438400" y="785813"/>
          <a:ext cx="7285038" cy="4730750"/>
        </p:xfrm>
        <a:graphic>
          <a:graphicData uri="http://schemas.openxmlformats.org/presentationml/2006/ole">
            <mc:AlternateContent xmlns:mc="http://schemas.openxmlformats.org/markup-compatibility/2006">
              <mc:Choice xmlns:v="urn:schemas-microsoft-com:vml" Requires="v">
                <p:oleObj name="Chart" r:id="rId2" imgW="7057941" imgH="4581553" progId="Excel.Chart.8">
                  <p:embed/>
                </p:oleObj>
              </mc:Choice>
              <mc:Fallback>
                <p:oleObj name="Chart" r:id="rId2" imgW="7057941" imgH="4581553" progId="Excel.Chart.8">
                  <p:embed/>
                  <p:pic>
                    <p:nvPicPr>
                      <p:cNvPr id="10243" name="Content Placeholder 4">
                        <a:extLst>
                          <a:ext uri="{FF2B5EF4-FFF2-40B4-BE49-F238E27FC236}">
                            <a16:creationId xmlns:a16="http://schemas.microsoft.com/office/drawing/2014/main" id="{372B430A-9EB7-4065-999A-667D38D10137}"/>
                          </a:ext>
                        </a:extLst>
                      </p:cNvPr>
                      <p:cNvPicPr>
                        <a:picLocks noGrp="1" noChangeArrowheads="1"/>
                      </p:cNvPicPr>
                      <p:nvPr/>
                    </p:nvPicPr>
                    <p:blipFill>
                      <a:blip r:embed="rId3"/>
                      <a:srcRect/>
                      <a:stretch>
                        <a:fillRect/>
                      </a:stretch>
                    </p:blipFill>
                    <p:spPr bwMode="auto">
                      <a:xfrm>
                        <a:off x="2438400" y="785813"/>
                        <a:ext cx="7285038"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5">
            <a:extLst>
              <a:ext uri="{FF2B5EF4-FFF2-40B4-BE49-F238E27FC236}">
                <a16:creationId xmlns:a16="http://schemas.microsoft.com/office/drawing/2014/main" id="{DE30ADD9-839F-46C2-9956-0C2AF5F78366}"/>
              </a:ext>
            </a:extLst>
          </p:cNvPr>
          <p:cNvSpPr>
            <a:spLocks noChangeArrowheads="1"/>
          </p:cNvSpPr>
          <p:nvPr/>
        </p:nvSpPr>
        <p:spPr bwMode="auto">
          <a:xfrm>
            <a:off x="2419350" y="5562601"/>
            <a:ext cx="7467600" cy="307975"/>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400" dirty="0">
                <a:solidFill>
                  <a:schemeClr val="accent1">
                    <a:lumMod val="75000"/>
                  </a:schemeClr>
                </a:solidFill>
              </a:rPr>
              <a:t>Source: 2020 Consumer Expenditures. Bureau of Labor Statistics, U.S. Department of Labor</a:t>
            </a:r>
          </a:p>
        </p:txBody>
      </p:sp>
      <p:sp>
        <p:nvSpPr>
          <p:cNvPr id="7173" name="TextBox 1">
            <a:extLst>
              <a:ext uri="{FF2B5EF4-FFF2-40B4-BE49-F238E27FC236}">
                <a16:creationId xmlns:a16="http://schemas.microsoft.com/office/drawing/2014/main" id="{411E2782-49B3-4541-84F1-289FD980A89C}"/>
              </a:ext>
            </a:extLst>
          </p:cNvPr>
          <p:cNvSpPr txBox="1">
            <a:spLocks noChangeArrowheads="1"/>
          </p:cNvSpPr>
          <p:nvPr/>
        </p:nvSpPr>
        <p:spPr bwMode="auto">
          <a:xfrm>
            <a:off x="2438400" y="5794376"/>
            <a:ext cx="7315200" cy="307975"/>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400" dirty="0">
                <a:solidFill>
                  <a:schemeClr val="accent1">
                    <a:lumMod val="75000"/>
                  </a:schemeClr>
                </a:solidFill>
              </a:rPr>
              <a:t>Note: In 1917 transportation was 2% of the budget, or the 6</a:t>
            </a:r>
            <a:r>
              <a:rPr lang="en-US" altLang="en-US" sz="1400" baseline="30000" dirty="0">
                <a:solidFill>
                  <a:schemeClr val="accent1">
                    <a:lumMod val="75000"/>
                  </a:schemeClr>
                </a:solidFill>
              </a:rPr>
              <a:t>th</a:t>
            </a:r>
            <a:r>
              <a:rPr lang="en-US" altLang="en-US" sz="1400" dirty="0">
                <a:solidFill>
                  <a:schemeClr val="accent1">
                    <a:lumMod val="75000"/>
                  </a:schemeClr>
                </a:solidFill>
              </a:rPr>
              <a:t> highest expense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a:extLst>
              <a:ext uri="{FF2B5EF4-FFF2-40B4-BE49-F238E27FC236}">
                <a16:creationId xmlns:a16="http://schemas.microsoft.com/office/drawing/2014/main" id="{FB51372B-E5D8-478E-A379-A46CE2D17CFF}"/>
              </a:ext>
            </a:extLst>
          </p:cNvPr>
          <p:cNvSpPr>
            <a:spLocks noGrp="1" noChangeArrowheads="1"/>
          </p:cNvSpPr>
          <p:nvPr>
            <p:ph type="title"/>
          </p:nvPr>
        </p:nvSpPr>
        <p:spPr>
          <a:xfrm>
            <a:off x="1808164" y="249238"/>
            <a:ext cx="8510587" cy="1147762"/>
          </a:xfrm>
        </p:spPr>
        <p:txBody>
          <a:bodyPr>
            <a:noAutofit/>
          </a:bodyPr>
          <a:lstStyle/>
          <a:p>
            <a:pPr algn="ctr" eaLnBrk="1" hangingPunct="1"/>
            <a:r>
              <a:rPr lang="en-US" altLang="en-US" dirty="0"/>
              <a:t>Cost of Mobility</a:t>
            </a:r>
            <a:br>
              <a:rPr lang="en-US" altLang="en-US" dirty="0"/>
            </a:br>
            <a:r>
              <a:rPr lang="en-US" altLang="en-US" dirty="0"/>
              <a:t>Annual Cost to Own &amp; Operate a Car</a:t>
            </a:r>
          </a:p>
        </p:txBody>
      </p:sp>
      <p:sp>
        <p:nvSpPr>
          <p:cNvPr id="8195" name="TextBox 5">
            <a:extLst>
              <a:ext uri="{FF2B5EF4-FFF2-40B4-BE49-F238E27FC236}">
                <a16:creationId xmlns:a16="http://schemas.microsoft.com/office/drawing/2014/main" id="{0373848C-EC1E-4CD5-8AB3-B463B0BB3AB9}"/>
              </a:ext>
            </a:extLst>
          </p:cNvPr>
          <p:cNvSpPr txBox="1">
            <a:spLocks noChangeArrowheads="1"/>
          </p:cNvSpPr>
          <p:nvPr/>
        </p:nvSpPr>
        <p:spPr bwMode="auto">
          <a:xfrm>
            <a:off x="1808163" y="5275264"/>
            <a:ext cx="4800600" cy="369332"/>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dirty="0">
                <a:solidFill>
                  <a:schemeClr val="accent1">
                    <a:lumMod val="75000"/>
                  </a:schemeClr>
                </a:solidFill>
              </a:rPr>
              <a:t>Source: AAA Your Driving Costs 2022 Edition </a:t>
            </a:r>
          </a:p>
        </p:txBody>
      </p:sp>
      <p:graphicFrame>
        <p:nvGraphicFramePr>
          <p:cNvPr id="2" name="Table 1">
            <a:extLst>
              <a:ext uri="{FF2B5EF4-FFF2-40B4-BE49-F238E27FC236}">
                <a16:creationId xmlns:a16="http://schemas.microsoft.com/office/drawing/2014/main" id="{64453B3F-1BAE-4F70-8ECE-993E8849AAD3}"/>
              </a:ext>
            </a:extLst>
          </p:cNvPr>
          <p:cNvGraphicFramePr>
            <a:graphicFrameLocks noGrp="1"/>
          </p:cNvGraphicFramePr>
          <p:nvPr>
            <p:extLst>
              <p:ext uri="{D42A27DB-BD31-4B8C-83A1-F6EECF244321}">
                <p14:modId xmlns:p14="http://schemas.microsoft.com/office/powerpoint/2010/main" val="1277634502"/>
              </p:ext>
            </p:extLst>
          </p:nvPr>
        </p:nvGraphicFramePr>
        <p:xfrm>
          <a:off x="2342749" y="1882499"/>
          <a:ext cx="7344578" cy="1692274"/>
        </p:xfrm>
        <a:graphic>
          <a:graphicData uri="http://schemas.openxmlformats.org/drawingml/2006/table">
            <a:tbl>
              <a:tblPr firstRow="1" bandRow="1">
                <a:tableStyleId>{5C22544A-7EE6-4342-B048-85BDC9FD1C3A}</a:tableStyleId>
              </a:tblPr>
              <a:tblGrid>
                <a:gridCol w="1005840">
                  <a:extLst>
                    <a:ext uri="{9D8B030D-6E8A-4147-A177-3AD203B41FA5}">
                      <a16:colId xmlns:a16="http://schemas.microsoft.com/office/drawing/2014/main" val="20000"/>
                    </a:ext>
                  </a:extLst>
                </a:gridCol>
                <a:gridCol w="1005840">
                  <a:extLst>
                    <a:ext uri="{9D8B030D-6E8A-4147-A177-3AD203B41FA5}">
                      <a16:colId xmlns:a16="http://schemas.microsoft.com/office/drawing/2014/main" val="20001"/>
                    </a:ext>
                  </a:extLst>
                </a:gridCol>
                <a:gridCol w="1005840">
                  <a:extLst>
                    <a:ext uri="{9D8B030D-6E8A-4147-A177-3AD203B41FA5}">
                      <a16:colId xmlns:a16="http://schemas.microsoft.com/office/drawing/2014/main" val="20002"/>
                    </a:ext>
                  </a:extLst>
                </a:gridCol>
                <a:gridCol w="1309538">
                  <a:extLst>
                    <a:ext uri="{9D8B030D-6E8A-4147-A177-3AD203B41FA5}">
                      <a16:colId xmlns:a16="http://schemas.microsoft.com/office/drawing/2014/main" val="20004"/>
                    </a:ext>
                  </a:extLst>
                </a:gridCol>
                <a:gridCol w="1005840">
                  <a:extLst>
                    <a:ext uri="{9D8B030D-6E8A-4147-A177-3AD203B41FA5}">
                      <a16:colId xmlns:a16="http://schemas.microsoft.com/office/drawing/2014/main" val="20005"/>
                    </a:ext>
                  </a:extLst>
                </a:gridCol>
                <a:gridCol w="1005840">
                  <a:extLst>
                    <a:ext uri="{9D8B030D-6E8A-4147-A177-3AD203B41FA5}">
                      <a16:colId xmlns:a16="http://schemas.microsoft.com/office/drawing/2014/main" val="20006"/>
                    </a:ext>
                  </a:extLst>
                </a:gridCol>
                <a:gridCol w="1005840">
                  <a:extLst>
                    <a:ext uri="{9D8B030D-6E8A-4147-A177-3AD203B41FA5}">
                      <a16:colId xmlns:a16="http://schemas.microsoft.com/office/drawing/2014/main" val="20008"/>
                    </a:ext>
                  </a:extLst>
                </a:gridCol>
              </a:tblGrid>
              <a:tr h="579337">
                <a:tc>
                  <a:txBody>
                    <a:bodyPr/>
                    <a:lstStyle/>
                    <a:p>
                      <a:r>
                        <a:rPr lang="en-US" sz="1600" dirty="0">
                          <a:solidFill>
                            <a:schemeClr val="tx1"/>
                          </a:solidFill>
                        </a:rPr>
                        <a:t>Annual</a:t>
                      </a:r>
                    </a:p>
                    <a:p>
                      <a:r>
                        <a:rPr lang="en-US" sz="1600" dirty="0">
                          <a:solidFill>
                            <a:schemeClr val="tx1"/>
                          </a:solidFill>
                        </a:rPr>
                        <a:t>Mileage</a:t>
                      </a:r>
                    </a:p>
                  </a:txBody>
                  <a:tcPr marT="45737" marB="45737"/>
                </a:tc>
                <a:tc>
                  <a:txBody>
                    <a:bodyPr/>
                    <a:lstStyle/>
                    <a:p>
                      <a:pPr algn="r"/>
                      <a:r>
                        <a:rPr lang="en-US" sz="1600" dirty="0">
                          <a:solidFill>
                            <a:schemeClr val="tx1"/>
                          </a:solidFill>
                        </a:rPr>
                        <a:t>Small Sedan</a:t>
                      </a:r>
                    </a:p>
                  </a:txBody>
                  <a:tcPr marT="45737" marB="45737"/>
                </a:tc>
                <a:tc>
                  <a:txBody>
                    <a:bodyPr/>
                    <a:lstStyle/>
                    <a:p>
                      <a:pPr algn="r"/>
                      <a:r>
                        <a:rPr lang="en-US" sz="1600" dirty="0">
                          <a:solidFill>
                            <a:schemeClr val="tx1"/>
                          </a:solidFill>
                        </a:rPr>
                        <a:t>Medium</a:t>
                      </a:r>
                    </a:p>
                    <a:p>
                      <a:pPr algn="r"/>
                      <a:r>
                        <a:rPr lang="en-US" sz="1600" dirty="0">
                          <a:solidFill>
                            <a:schemeClr val="tx1"/>
                          </a:solidFill>
                        </a:rPr>
                        <a:t>Sedan</a:t>
                      </a:r>
                    </a:p>
                  </a:txBody>
                  <a:tcPr marT="45737" marB="45737"/>
                </a:tc>
                <a:tc>
                  <a:txBody>
                    <a:bodyPr/>
                    <a:lstStyle/>
                    <a:p>
                      <a:pPr algn="r"/>
                      <a:r>
                        <a:rPr lang="en-US" sz="1600" dirty="0">
                          <a:solidFill>
                            <a:schemeClr val="tx1"/>
                          </a:solidFill>
                        </a:rPr>
                        <a:t>Subcompact</a:t>
                      </a:r>
                    </a:p>
                    <a:p>
                      <a:pPr algn="r"/>
                      <a:r>
                        <a:rPr lang="en-US" sz="1600" dirty="0">
                          <a:solidFill>
                            <a:schemeClr val="tx1"/>
                          </a:solidFill>
                        </a:rPr>
                        <a:t>SUV</a:t>
                      </a:r>
                    </a:p>
                  </a:txBody>
                  <a:tcPr marT="45737" marB="45737"/>
                </a:tc>
                <a:tc>
                  <a:txBody>
                    <a:bodyPr/>
                    <a:lstStyle/>
                    <a:p>
                      <a:pPr algn="r"/>
                      <a:r>
                        <a:rPr lang="en-US" sz="1600" dirty="0">
                          <a:solidFill>
                            <a:schemeClr val="tx1"/>
                          </a:solidFill>
                        </a:rPr>
                        <a:t>Compact</a:t>
                      </a:r>
                    </a:p>
                    <a:p>
                      <a:pPr algn="r"/>
                      <a:r>
                        <a:rPr lang="en-US" sz="1600" dirty="0">
                          <a:solidFill>
                            <a:schemeClr val="tx1"/>
                          </a:solidFill>
                        </a:rPr>
                        <a:t>SUV</a:t>
                      </a:r>
                    </a:p>
                  </a:txBody>
                  <a:tcPr marT="45737" marB="45737"/>
                </a:tc>
                <a:tc>
                  <a:txBody>
                    <a:bodyPr/>
                    <a:lstStyle/>
                    <a:p>
                      <a:pPr algn="r"/>
                      <a:r>
                        <a:rPr lang="en-US" sz="1600" dirty="0">
                          <a:solidFill>
                            <a:schemeClr val="tx1"/>
                          </a:solidFill>
                        </a:rPr>
                        <a:t>Medium</a:t>
                      </a:r>
                    </a:p>
                    <a:p>
                      <a:pPr algn="r"/>
                      <a:r>
                        <a:rPr lang="en-US" sz="1600" dirty="0">
                          <a:solidFill>
                            <a:schemeClr val="tx1"/>
                          </a:solidFill>
                        </a:rPr>
                        <a:t>SUV</a:t>
                      </a:r>
                    </a:p>
                  </a:txBody>
                  <a:tcPr marT="45737" marB="45737"/>
                </a:tc>
                <a:tc>
                  <a:txBody>
                    <a:bodyPr/>
                    <a:lstStyle/>
                    <a:p>
                      <a:pPr algn="r"/>
                      <a:endParaRPr lang="en-US" sz="1600" dirty="0">
                        <a:solidFill>
                          <a:schemeClr val="tx1"/>
                        </a:solidFill>
                      </a:endParaRPr>
                    </a:p>
                    <a:p>
                      <a:pPr algn="r"/>
                      <a:r>
                        <a:rPr lang="en-US" sz="1600" dirty="0">
                          <a:solidFill>
                            <a:schemeClr val="tx1"/>
                          </a:solidFill>
                        </a:rPr>
                        <a:t>Avg.</a:t>
                      </a:r>
                    </a:p>
                  </a:txBody>
                  <a:tcPr marT="45737" marB="45737"/>
                </a:tc>
                <a:extLst>
                  <a:ext uri="{0D108BD9-81ED-4DB2-BD59-A6C34878D82A}">
                    <a16:rowId xmlns:a16="http://schemas.microsoft.com/office/drawing/2014/main" val="10000"/>
                  </a:ext>
                </a:extLst>
              </a:tr>
              <a:tr h="370979">
                <a:tc>
                  <a:txBody>
                    <a:bodyPr/>
                    <a:lstStyle/>
                    <a:p>
                      <a:pPr algn="ctr"/>
                      <a:r>
                        <a:rPr lang="en-US" sz="1600" dirty="0"/>
                        <a:t>10,000</a:t>
                      </a:r>
                    </a:p>
                  </a:txBody>
                  <a:tcPr marT="45737" marB="45737"/>
                </a:tc>
                <a:tc>
                  <a:txBody>
                    <a:bodyPr/>
                    <a:lstStyle/>
                    <a:p>
                      <a:pPr algn="r"/>
                      <a:r>
                        <a:rPr lang="en-US" sz="1600" dirty="0"/>
                        <a:t>$6,029</a:t>
                      </a:r>
                    </a:p>
                  </a:txBody>
                  <a:tcPr marT="45737" marB="45737"/>
                </a:tc>
                <a:tc>
                  <a:txBody>
                    <a:bodyPr/>
                    <a:lstStyle/>
                    <a:p>
                      <a:pPr algn="r"/>
                      <a:r>
                        <a:rPr lang="en-US" sz="1600" dirty="0"/>
                        <a:t>$7,895</a:t>
                      </a:r>
                    </a:p>
                  </a:txBody>
                  <a:tcPr marT="45737" marB="45737"/>
                </a:tc>
                <a:tc>
                  <a:txBody>
                    <a:bodyPr/>
                    <a:lstStyle/>
                    <a:p>
                      <a:pPr algn="r"/>
                      <a:r>
                        <a:rPr lang="en-US" sz="1600" dirty="0"/>
                        <a:t>$6,827</a:t>
                      </a:r>
                    </a:p>
                  </a:txBody>
                  <a:tcPr marT="45737" marB="45737"/>
                </a:tc>
                <a:tc>
                  <a:txBody>
                    <a:bodyPr/>
                    <a:lstStyle/>
                    <a:p>
                      <a:pPr algn="r"/>
                      <a:r>
                        <a:rPr lang="en-US" sz="1600" dirty="0"/>
                        <a:t>$6,675</a:t>
                      </a:r>
                    </a:p>
                  </a:txBody>
                  <a:tcPr marT="45737" marB="45737"/>
                </a:tc>
                <a:tc>
                  <a:txBody>
                    <a:bodyPr/>
                    <a:lstStyle/>
                    <a:p>
                      <a:pPr algn="r"/>
                      <a:r>
                        <a:rPr lang="en-US" sz="1600" dirty="0"/>
                        <a:t>$7,992</a:t>
                      </a:r>
                    </a:p>
                  </a:txBody>
                  <a:tcPr marT="45737" marB="45737"/>
                </a:tc>
                <a:tc>
                  <a:txBody>
                    <a:bodyPr/>
                    <a:lstStyle/>
                    <a:p>
                      <a:pPr algn="r"/>
                      <a:r>
                        <a:rPr lang="en-US" sz="1600" dirty="0"/>
                        <a:t>$7,084</a:t>
                      </a:r>
                    </a:p>
                  </a:txBody>
                  <a:tcPr marT="45737" marB="45737"/>
                </a:tc>
                <a:extLst>
                  <a:ext uri="{0D108BD9-81ED-4DB2-BD59-A6C34878D82A}">
                    <a16:rowId xmlns:a16="http://schemas.microsoft.com/office/drawing/2014/main" val="10001"/>
                  </a:ext>
                </a:extLst>
              </a:tr>
              <a:tr h="370979">
                <a:tc>
                  <a:txBody>
                    <a:bodyPr/>
                    <a:lstStyle/>
                    <a:p>
                      <a:pPr algn="ctr"/>
                      <a:r>
                        <a:rPr lang="en-US" sz="1600" dirty="0"/>
                        <a:t>15,000</a:t>
                      </a:r>
                    </a:p>
                  </a:txBody>
                  <a:tcPr marT="45737" marB="45737"/>
                </a:tc>
                <a:tc>
                  <a:txBody>
                    <a:bodyPr/>
                    <a:lstStyle/>
                    <a:p>
                      <a:pPr algn="r"/>
                      <a:r>
                        <a:rPr lang="en-US" sz="1600" dirty="0"/>
                        <a:t>$8,184</a:t>
                      </a:r>
                    </a:p>
                  </a:txBody>
                  <a:tcPr marT="45737" marB="45737"/>
                </a:tc>
                <a:tc>
                  <a:txBody>
                    <a:bodyPr/>
                    <a:lstStyle/>
                    <a:p>
                      <a:pPr algn="r"/>
                      <a:r>
                        <a:rPr lang="en-US" sz="1600" dirty="0"/>
                        <a:t>$10,351</a:t>
                      </a:r>
                    </a:p>
                  </a:txBody>
                  <a:tcPr marT="45737" marB="45737"/>
                </a:tc>
                <a:tc>
                  <a:txBody>
                    <a:bodyPr/>
                    <a:lstStyle/>
                    <a:p>
                      <a:pPr algn="r"/>
                      <a:r>
                        <a:rPr lang="en-US" sz="1600" dirty="0"/>
                        <a:t>$9,246</a:t>
                      </a:r>
                    </a:p>
                  </a:txBody>
                  <a:tcPr marT="45737" marB="45737"/>
                </a:tc>
                <a:tc>
                  <a:txBody>
                    <a:bodyPr/>
                    <a:lstStyle/>
                    <a:p>
                      <a:pPr algn="r"/>
                      <a:r>
                        <a:rPr lang="en-US" sz="1600" dirty="0"/>
                        <a:t>$9,325</a:t>
                      </a:r>
                    </a:p>
                  </a:txBody>
                  <a:tcPr marT="45737" marB="45737"/>
                </a:tc>
                <a:tc>
                  <a:txBody>
                    <a:bodyPr/>
                    <a:lstStyle/>
                    <a:p>
                      <a:pPr algn="r"/>
                      <a:r>
                        <a:rPr lang="en-US" sz="1600" dirty="0"/>
                        <a:t>$11,305</a:t>
                      </a:r>
                    </a:p>
                  </a:txBody>
                  <a:tcPr marT="45737" marB="45737"/>
                </a:tc>
                <a:tc>
                  <a:txBody>
                    <a:bodyPr/>
                    <a:lstStyle/>
                    <a:p>
                      <a:pPr algn="r"/>
                      <a:r>
                        <a:rPr lang="en-US" sz="1600" dirty="0"/>
                        <a:t>$9,682</a:t>
                      </a:r>
                    </a:p>
                  </a:txBody>
                  <a:tcPr marT="45737" marB="45737"/>
                </a:tc>
                <a:extLst>
                  <a:ext uri="{0D108BD9-81ED-4DB2-BD59-A6C34878D82A}">
                    <a16:rowId xmlns:a16="http://schemas.microsoft.com/office/drawing/2014/main" val="10002"/>
                  </a:ext>
                </a:extLst>
              </a:tr>
              <a:tr h="370979">
                <a:tc>
                  <a:txBody>
                    <a:bodyPr/>
                    <a:lstStyle/>
                    <a:p>
                      <a:pPr algn="ctr"/>
                      <a:r>
                        <a:rPr lang="en-US" sz="1600" dirty="0"/>
                        <a:t>20,000</a:t>
                      </a:r>
                    </a:p>
                  </a:txBody>
                  <a:tcPr marT="45737" marB="45737"/>
                </a:tc>
                <a:tc>
                  <a:txBody>
                    <a:bodyPr/>
                    <a:lstStyle/>
                    <a:p>
                      <a:pPr algn="r"/>
                      <a:r>
                        <a:rPr lang="en-US" sz="1600" dirty="0"/>
                        <a:t>$10,427</a:t>
                      </a:r>
                    </a:p>
                  </a:txBody>
                  <a:tcPr marT="45737" marB="45737"/>
                </a:tc>
                <a:tc>
                  <a:txBody>
                    <a:bodyPr/>
                    <a:lstStyle/>
                    <a:p>
                      <a:pPr algn="r"/>
                      <a:r>
                        <a:rPr lang="en-US" sz="1600" dirty="0"/>
                        <a:t>$12,908</a:t>
                      </a:r>
                    </a:p>
                  </a:txBody>
                  <a:tcPr marT="45737" marB="45737"/>
                </a:tc>
                <a:tc>
                  <a:txBody>
                    <a:bodyPr/>
                    <a:lstStyle/>
                    <a:p>
                      <a:pPr algn="r"/>
                      <a:r>
                        <a:rPr lang="en-US" sz="1600" dirty="0"/>
                        <a:t>$11,755</a:t>
                      </a:r>
                    </a:p>
                  </a:txBody>
                  <a:tcPr marT="45737" marB="45737"/>
                </a:tc>
                <a:tc>
                  <a:txBody>
                    <a:bodyPr/>
                    <a:lstStyle/>
                    <a:p>
                      <a:pPr algn="r"/>
                      <a:r>
                        <a:rPr lang="en-US" sz="1600" dirty="0"/>
                        <a:t>$12,096</a:t>
                      </a:r>
                    </a:p>
                  </a:txBody>
                  <a:tcPr marT="45737" marB="45737"/>
                </a:tc>
                <a:tc>
                  <a:txBody>
                    <a:bodyPr/>
                    <a:lstStyle/>
                    <a:p>
                      <a:pPr algn="r"/>
                      <a:r>
                        <a:rPr lang="en-US" sz="1600" dirty="0"/>
                        <a:t>$14,763</a:t>
                      </a:r>
                    </a:p>
                  </a:txBody>
                  <a:tcPr marT="45737" marB="45737"/>
                </a:tc>
                <a:tc>
                  <a:txBody>
                    <a:bodyPr/>
                    <a:lstStyle/>
                    <a:p>
                      <a:pPr algn="r"/>
                      <a:r>
                        <a:rPr lang="en-US" sz="1600" dirty="0"/>
                        <a:t>$12,390</a:t>
                      </a:r>
                    </a:p>
                  </a:txBody>
                  <a:tcPr marT="45737" marB="45737"/>
                </a:tc>
                <a:extLst>
                  <a:ext uri="{0D108BD9-81ED-4DB2-BD59-A6C34878D82A}">
                    <a16:rowId xmlns:a16="http://schemas.microsoft.com/office/drawing/2014/main" val="10003"/>
                  </a:ext>
                </a:extLst>
              </a:tr>
            </a:tbl>
          </a:graphicData>
        </a:graphic>
      </p:graphicFrame>
      <p:sp>
        <p:nvSpPr>
          <p:cNvPr id="8248" name="TextBox 2">
            <a:extLst>
              <a:ext uri="{FF2B5EF4-FFF2-40B4-BE49-F238E27FC236}">
                <a16:creationId xmlns:a16="http://schemas.microsoft.com/office/drawing/2014/main" id="{C30FA93E-59B3-4E5D-8665-74F3245EF52F}"/>
              </a:ext>
            </a:extLst>
          </p:cNvPr>
          <p:cNvSpPr txBox="1">
            <a:spLocks noChangeArrowheads="1"/>
          </p:cNvSpPr>
          <p:nvPr/>
        </p:nvSpPr>
        <p:spPr bwMode="auto">
          <a:xfrm>
            <a:off x="1808163" y="4006851"/>
            <a:ext cx="8413750" cy="830263"/>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600" dirty="0">
                <a:solidFill>
                  <a:schemeClr val="accent1">
                    <a:lumMod val="75000"/>
                  </a:schemeClr>
                </a:solidFill>
              </a:rPr>
              <a:t>Note: Based on 250 working days, </a:t>
            </a:r>
          </a:p>
          <a:p>
            <a:pPr eaLnBrk="1" hangingPunct="1">
              <a:defRPr/>
            </a:pPr>
            <a:r>
              <a:rPr lang="en-US" altLang="en-US" sz="1600" dirty="0">
                <a:solidFill>
                  <a:schemeClr val="accent1">
                    <a:lumMod val="75000"/>
                  </a:schemeClr>
                </a:solidFill>
              </a:rPr>
              <a:t>	10,000 miles equals 40 miles per day</a:t>
            </a:r>
          </a:p>
          <a:p>
            <a:pPr eaLnBrk="1" hangingPunct="1">
              <a:defRPr/>
            </a:pPr>
            <a:r>
              <a:rPr lang="en-US" altLang="en-US" sz="1600" dirty="0">
                <a:solidFill>
                  <a:schemeClr val="accent1">
                    <a:lumMod val="75000"/>
                  </a:schemeClr>
                </a:solidFill>
              </a:rPr>
              <a:t>	15,000 miles equals 50 miles per day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COE-branded-power-point-template-wide-white" id="{D5C45A32-174A-3C43-A0E8-4ACD78CA3D8D}" vid="{5B3D5DB6-6C59-D84B-99C5-2DB6591136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385</TotalTime>
  <Words>1136</Words>
  <Application>Microsoft Office PowerPoint</Application>
  <PresentationFormat>Widescreen</PresentationFormat>
  <Paragraphs>156</Paragraphs>
  <Slides>30</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5" baseType="lpstr">
      <vt:lpstr>Arial</vt:lpstr>
      <vt:lpstr>Calibri</vt:lpstr>
      <vt:lpstr>Calibri Light</vt:lpstr>
      <vt:lpstr>Office Theme</vt:lpstr>
      <vt:lpstr>Chart</vt:lpstr>
      <vt:lpstr>Public Transportation  (Tribal Transit) Planning</vt:lpstr>
      <vt:lpstr>Tribal Lands Recognition</vt:lpstr>
      <vt:lpstr>SURTCOM Small Urban, Rural and Tribal Center on Mobility A fierce combination of Bobcats, Bison &amp; Eagles</vt:lpstr>
      <vt:lpstr>“Transportation”</vt:lpstr>
      <vt:lpstr>“Mobility”</vt:lpstr>
      <vt:lpstr>Mobility</vt:lpstr>
      <vt:lpstr>Mobility: A Means To An End</vt:lpstr>
      <vt:lpstr>Cost of Mobility</vt:lpstr>
      <vt:lpstr>Cost of Mobility Annual Cost to Own &amp; Operate a Car</vt:lpstr>
      <vt:lpstr>PowerPoint Presentation</vt:lpstr>
      <vt:lpstr>Where to Start?</vt:lpstr>
      <vt:lpstr>Questions to Ask</vt:lpstr>
      <vt:lpstr>Mobility Service Options &amp; Tradeoffs</vt:lpstr>
      <vt:lpstr>Tribal Transit Formula Grants - 5311(c)(1)(B)</vt:lpstr>
      <vt:lpstr>Tribal Transit Formula Grants - 5311(c)(1)(B)</vt:lpstr>
      <vt:lpstr>Other Funding Opportunities</vt:lpstr>
      <vt:lpstr>Planning Process – One Example</vt:lpstr>
      <vt:lpstr>Set Goals</vt:lpstr>
      <vt:lpstr>SMART Goals</vt:lpstr>
      <vt:lpstr>Gather Data</vt:lpstr>
      <vt:lpstr>Analyze Data</vt:lpstr>
      <vt:lpstr>Create (Action)Plan</vt:lpstr>
      <vt:lpstr>Implement the Plan</vt:lpstr>
      <vt:lpstr>Monitor the Plan…</vt:lpstr>
      <vt:lpstr>Start The Process Again!</vt:lpstr>
      <vt:lpstr>Technical/Planning Assistance</vt:lpstr>
      <vt:lpstr>PowerPoint Presentation</vt:lpstr>
      <vt:lpstr>Just Do It!!</vt:lpstr>
      <vt:lpstr>A Different View?</vt:lpstr>
      <vt:lpstr>Questions -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Hetherington, Neil</dc:creator>
  <cp:lastModifiedBy>Kack, David</cp:lastModifiedBy>
  <cp:revision>44</cp:revision>
  <dcterms:created xsi:type="dcterms:W3CDTF">2020-07-27T00:20:57Z</dcterms:created>
  <dcterms:modified xsi:type="dcterms:W3CDTF">2022-08-17T15:44:09Z</dcterms:modified>
</cp:coreProperties>
</file>