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4" r:id="rId5"/>
    <p:sldMasterId id="2147483747" r:id="rId6"/>
  </p:sldMasterIdLst>
  <p:notesMasterIdLst>
    <p:notesMasterId r:id="rId45"/>
  </p:notesMasterIdLst>
  <p:sldIdLst>
    <p:sldId id="340" r:id="rId7"/>
    <p:sldId id="331" r:id="rId8"/>
    <p:sldId id="428" r:id="rId9"/>
    <p:sldId id="556" r:id="rId10"/>
    <p:sldId id="564" r:id="rId11"/>
    <p:sldId id="332" r:id="rId12"/>
    <p:sldId id="322" r:id="rId13"/>
    <p:sldId id="323" r:id="rId14"/>
    <p:sldId id="540" r:id="rId15"/>
    <p:sldId id="563" r:id="rId16"/>
    <p:sldId id="338" r:id="rId17"/>
    <p:sldId id="552" r:id="rId18"/>
    <p:sldId id="553" r:id="rId19"/>
    <p:sldId id="554" r:id="rId20"/>
    <p:sldId id="542" r:id="rId21"/>
    <p:sldId id="343" r:id="rId22"/>
    <p:sldId id="543" r:id="rId23"/>
    <p:sldId id="313" r:id="rId24"/>
    <p:sldId id="293" r:id="rId25"/>
    <p:sldId id="294" r:id="rId26"/>
    <p:sldId id="544" r:id="rId27"/>
    <p:sldId id="457" r:id="rId28"/>
    <p:sldId id="368" r:id="rId29"/>
    <p:sldId id="545" r:id="rId30"/>
    <p:sldId id="550" r:id="rId31"/>
    <p:sldId id="305" r:id="rId32"/>
    <p:sldId id="549" r:id="rId33"/>
    <p:sldId id="317" r:id="rId34"/>
    <p:sldId id="464" r:id="rId35"/>
    <p:sldId id="522" r:id="rId36"/>
    <p:sldId id="257" r:id="rId37"/>
    <p:sldId id="559" r:id="rId38"/>
    <p:sldId id="560" r:id="rId39"/>
    <p:sldId id="561" r:id="rId40"/>
    <p:sldId id="558" r:id="rId41"/>
    <p:sldId id="562" r:id="rId42"/>
    <p:sldId id="551" r:id="rId43"/>
    <p:sldId id="38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7B0"/>
    <a:srgbClr val="FBAD18"/>
    <a:srgbClr val="007172"/>
    <a:srgbClr val="8F1D26"/>
    <a:srgbClr val="77ADCE"/>
    <a:srgbClr val="248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221" autoAdjust="0"/>
  </p:normalViewPr>
  <p:slideViewPr>
    <p:cSldViewPr snapToGrid="0">
      <p:cViewPr varScale="1">
        <p:scale>
          <a:sx n="81" d="100"/>
          <a:sy n="81" d="100"/>
        </p:scale>
        <p:origin x="725"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0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6515D-CC67-46D1-B156-0D066D72C72D}"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90ABF-7BCF-4110-9354-391ACB55BFE4}" type="slidenum">
              <a:rPr lang="en-US" smtClean="0"/>
              <a:t>‹#›</a:t>
            </a:fld>
            <a:endParaRPr lang="en-US"/>
          </a:p>
        </p:txBody>
      </p:sp>
    </p:spTree>
    <p:extLst>
      <p:ext uri="{BB962C8B-B14F-4D97-AF65-F5344CB8AC3E}">
        <p14:creationId xmlns:p14="http://schemas.microsoft.com/office/powerpoint/2010/main" val="1098580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1</a:t>
            </a:fld>
            <a:endParaRPr lang="en-US"/>
          </a:p>
        </p:txBody>
      </p:sp>
    </p:spTree>
    <p:extLst>
      <p:ext uri="{BB962C8B-B14F-4D97-AF65-F5344CB8AC3E}">
        <p14:creationId xmlns:p14="http://schemas.microsoft.com/office/powerpoint/2010/main" val="975685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21</a:t>
            </a:fld>
            <a:endParaRPr lang="en-US"/>
          </a:p>
        </p:txBody>
      </p:sp>
    </p:spTree>
    <p:extLst>
      <p:ext uri="{BB962C8B-B14F-4D97-AF65-F5344CB8AC3E}">
        <p14:creationId xmlns:p14="http://schemas.microsoft.com/office/powerpoint/2010/main" val="1004889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22</a:t>
            </a:fld>
            <a:endParaRPr lang="en-US"/>
          </a:p>
        </p:txBody>
      </p:sp>
    </p:spTree>
    <p:extLst>
      <p:ext uri="{BB962C8B-B14F-4D97-AF65-F5344CB8AC3E}">
        <p14:creationId xmlns:p14="http://schemas.microsoft.com/office/powerpoint/2010/main" val="59796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23</a:t>
            </a:fld>
            <a:endParaRPr lang="en-US"/>
          </a:p>
        </p:txBody>
      </p:sp>
    </p:spTree>
    <p:extLst>
      <p:ext uri="{BB962C8B-B14F-4D97-AF65-F5344CB8AC3E}">
        <p14:creationId xmlns:p14="http://schemas.microsoft.com/office/powerpoint/2010/main" val="75357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 Economic</a:t>
            </a:r>
            <a:r>
              <a:rPr lang="en-US" baseline="0" dirty="0"/>
              <a:t> Benefits f</a:t>
            </a:r>
            <a:r>
              <a:rPr lang="en-US" dirty="0"/>
              <a:t>or the State of Minnesota as an example.  TAXES ARE</a:t>
            </a:r>
            <a:r>
              <a:rPr lang="en-US" baseline="0" dirty="0"/>
              <a:t> THE KEY HERE!</a:t>
            </a:r>
            <a:endParaRPr lang="en-US" dirty="0"/>
          </a:p>
          <a:p>
            <a:r>
              <a:rPr lang="en-US" sz="900" dirty="0"/>
              <a:t>Note: The most basic case (Case 0) is a simple lease with a 10% royalty</a:t>
            </a:r>
            <a:endParaRPr lang="en-US" sz="900" baseline="0" dirty="0"/>
          </a:p>
          <a:p>
            <a:r>
              <a:rPr lang="en-US" dirty="0"/>
              <a:t>The key is that a Tribe has a significant economic advantage over non-tribal operations, because of</a:t>
            </a:r>
            <a:r>
              <a:rPr lang="en-US" baseline="0" dirty="0"/>
              <a:t> the </a:t>
            </a:r>
            <a:r>
              <a:rPr lang="en-US" u="sng" baseline="0" dirty="0"/>
              <a:t>tax</a:t>
            </a:r>
            <a:r>
              <a:rPr lang="en-US" baseline="0" dirty="0"/>
              <a:t> advantages that Tribes have. Approximately $1/ton if a contract miner is used. Approximately $2/ton if tribally operated. That is extremely significant. More than a 10% difference in price (contract miner) and more than 20%  (100% tribal operation). </a:t>
            </a:r>
          </a:p>
          <a:p>
            <a:endParaRPr lang="en-US" baseline="0" dirty="0"/>
          </a:p>
          <a:p>
            <a:r>
              <a:rPr lang="en-US" baseline="0" dirty="0"/>
              <a:t>The difference between the contract miner and Tribally owned and operated business is simply a 15% fee above costs for the contract miner.  All taxes are the same.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90ABF-7BCF-4110-9354-391ACB55BF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620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to Tribe by State for a 100,000 </a:t>
            </a:r>
            <a:r>
              <a:rPr lang="en-US" dirty="0" err="1"/>
              <a:t>tpy</a:t>
            </a:r>
            <a:r>
              <a:rPr lang="en-US" dirty="0"/>
              <a:t> sand and gravel operation in which used capital</a:t>
            </a:r>
            <a:r>
              <a:rPr lang="en-US" baseline="0" dirty="0"/>
              <a:t> equipment is leased or purchased. </a:t>
            </a:r>
          </a:p>
          <a:p>
            <a:r>
              <a:rPr lang="en-US" dirty="0"/>
              <a:t>So,</a:t>
            </a:r>
            <a:r>
              <a:rPr lang="en-US" baseline="0" dirty="0"/>
              <a:t> all things being equal, </a:t>
            </a:r>
            <a:r>
              <a:rPr lang="en-US" b="1" baseline="0" dirty="0"/>
              <a:t>everyone would be buying aggregate from Indians because those customers would be saving somewhere between 10% to 20%.</a:t>
            </a:r>
            <a:r>
              <a:rPr lang="en-US" baseline="0" dirty="0"/>
              <a:t> It’s similar to gasoline sales and tobacco sales. </a:t>
            </a:r>
          </a:p>
          <a:p>
            <a:r>
              <a:rPr lang="en-US" sz="1000" baseline="0" dirty="0"/>
              <a:t>Note: Switching from Used to New capital equipment purchase would increase costs by about 30%. </a:t>
            </a:r>
            <a:r>
              <a:rPr lang="en-US" sz="1000" dirty="0"/>
              <a:t> </a:t>
            </a:r>
          </a:p>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25</a:t>
            </a:fld>
            <a:endParaRPr lang="en-US" dirty="0"/>
          </a:p>
        </p:txBody>
      </p:sp>
    </p:spTree>
    <p:extLst>
      <p:ext uri="{BB962C8B-B14F-4D97-AF65-F5344CB8AC3E}">
        <p14:creationId xmlns:p14="http://schemas.microsoft.com/office/powerpoint/2010/main" val="43085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16D7F-1B70-482F-AEC0-25A7470A6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22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16D7F-1B70-482F-AEC0-25A7470A6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26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16D7F-1B70-482F-AEC0-25A7470A6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07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spcAft>
                <a:spcPts val="0"/>
              </a:spcAft>
              <a:buFont typeface="Wingdings" panose="05000000000000000000" pitchFamily="2" charset="2"/>
              <a:buNone/>
              <a:defRPr/>
            </a:pPr>
            <a:r>
              <a:rPr kumimoji="0" lang="en-US" sz="12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Tribal Independence = </a:t>
            </a:r>
            <a:r>
              <a:rPr kumimoji="0" lang="en-US" sz="1200" b="0"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Tribe is now in the driver’s seat in terms of aggregate supply; stretches roads budget </a:t>
            </a:r>
          </a:p>
          <a:p>
            <a:pPr lvl="1">
              <a:spcBef>
                <a:spcPts val="0"/>
              </a:spcBef>
              <a:spcAft>
                <a:spcPts val="0"/>
              </a:spcAft>
              <a:buFont typeface="Wingdings" panose="05000000000000000000" pitchFamily="2" charset="2"/>
              <a:buNone/>
              <a:defRPr/>
            </a:pPr>
            <a:r>
              <a:rPr kumimoji="0" lang="en-US" sz="12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Control over destiny=</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Higher revenues and more tribal jobs</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Contractor control rather than reliance on lease terms</a:t>
            </a:r>
          </a:p>
          <a:p>
            <a:pPr lvl="1">
              <a:spcBef>
                <a:spcPts val="0"/>
              </a:spcBef>
              <a:spcAft>
                <a:spcPts val="0"/>
              </a:spcAft>
              <a:buFont typeface="Wingdings" panose="05000000000000000000" pitchFamily="2" charset="2"/>
              <a:buChar char="v"/>
              <a:defRPr/>
            </a:pPr>
            <a:r>
              <a:rPr kumimoji="0" lang="en-US" sz="1200" b="0"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Tax avoidance</a:t>
            </a:r>
          </a:p>
          <a:p>
            <a:pPr lvl="1">
              <a:spcBef>
                <a:spcPts val="0"/>
              </a:spcBef>
              <a:spcAft>
                <a:spcPts val="0"/>
              </a:spcAft>
              <a:buFont typeface="Wingdings" panose="05000000000000000000" pitchFamily="2" charset="2"/>
              <a:buChar char="v"/>
              <a:defRPr/>
            </a:pPr>
            <a:r>
              <a:rPr kumimoji="0" lang="en-US" sz="1200" b="0"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Availability of low-cost loans </a:t>
            </a:r>
          </a:p>
          <a:p>
            <a:pPr lvl="1">
              <a:spcBef>
                <a:spcPts val="0"/>
              </a:spcBef>
              <a:spcAft>
                <a:spcPts val="0"/>
              </a:spcAft>
              <a:buFont typeface="Wingdings" panose="05000000000000000000" pitchFamily="2" charset="2"/>
              <a:buChar char="v"/>
              <a:defRPr/>
            </a:pPr>
            <a:r>
              <a:rPr kumimoji="0" lang="en-US" sz="1200" b="0"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Hiring of qualified tribal employees (stable employment)</a:t>
            </a:r>
          </a:p>
          <a:p>
            <a:pPr lvl="1">
              <a:spcBef>
                <a:spcPts val="0"/>
              </a:spcBef>
              <a:spcAft>
                <a:spcPts val="0"/>
              </a:spcAft>
              <a:buFont typeface="Wingdings" panose="05000000000000000000" pitchFamily="2" charset="2"/>
              <a:buChar char="v"/>
              <a:defRPr/>
            </a:pPr>
            <a:r>
              <a:rPr lang="en-US" sz="1200" b="0" dirty="0">
                <a:solidFill>
                  <a:srgbClr val="007172"/>
                </a:solidFill>
                <a:latin typeface="Calibri" panose="020F0502020204030204" pitchFamily="34" charset="0"/>
                <a:cs typeface="Calibri" panose="020F0502020204030204" pitchFamily="34" charset="0"/>
              </a:rPr>
              <a:t>Prioritization of product use internally first, then to external customers</a:t>
            </a:r>
          </a:p>
          <a:p>
            <a:pPr lvl="1">
              <a:spcBef>
                <a:spcPts val="0"/>
              </a:spcBef>
              <a:spcAft>
                <a:spcPts val="0"/>
              </a:spcAft>
              <a:buFont typeface="Wingdings" panose="05000000000000000000" pitchFamily="2" charset="2"/>
              <a:buChar char="v"/>
              <a:defRPr/>
            </a:pPr>
            <a:r>
              <a:rPr lang="en-US" sz="1200" b="1" dirty="0">
                <a:solidFill>
                  <a:srgbClr val="007172"/>
                </a:solidFill>
                <a:latin typeface="Calibri" panose="020F0502020204030204" pitchFamily="34" charset="0"/>
                <a:cs typeface="Calibri" panose="020F0502020204030204" pitchFamily="34" charset="0"/>
              </a:rPr>
              <a:t>Tailor future development plans to tribal needs</a:t>
            </a:r>
          </a:p>
          <a:p>
            <a:pPr lvl="1">
              <a:spcBef>
                <a:spcPts val="0"/>
              </a:spcBef>
              <a:spcAft>
                <a:spcPts val="0"/>
              </a:spcAft>
              <a:buFont typeface="Wingdings" panose="05000000000000000000" pitchFamily="2" charset="2"/>
              <a:buNone/>
              <a:defRPr/>
            </a:pPr>
            <a:r>
              <a:rPr kumimoji="0" lang="en-US" sz="1200" b="0"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Economic Engine =  aggregate development can be integrated with other synergistic development plans on tribal lands to create a sustainable revenue generating engine for the Tribe.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90ABF-7BCF-4110-9354-391ACB55BF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06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B690ABF-7BCF-4110-9354-391ACB55BF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3</a:t>
            </a:fld>
            <a:endParaRPr lang="en-US"/>
          </a:p>
        </p:txBody>
      </p:sp>
    </p:spTree>
    <p:extLst>
      <p:ext uri="{BB962C8B-B14F-4D97-AF65-F5344CB8AC3E}">
        <p14:creationId xmlns:p14="http://schemas.microsoft.com/office/powerpoint/2010/main" val="17539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outline-Reservation; Green-BOR reservoir or processing plant???; Blue-Travel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90ABF-7BCF-4110-9354-391ACB55BF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6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true partnership between the Tribe and DEMD</a:t>
            </a:r>
          </a:p>
        </p:txBody>
      </p:sp>
      <p:sp>
        <p:nvSpPr>
          <p:cNvPr id="4" name="Slide Number Placeholder 3"/>
          <p:cNvSpPr>
            <a:spLocks noGrp="1"/>
          </p:cNvSpPr>
          <p:nvPr>
            <p:ph type="sldNum" sz="quarter" idx="5"/>
          </p:nvPr>
        </p:nvSpPr>
        <p:spPr/>
        <p:txBody>
          <a:bodyPr/>
          <a:lstStyle/>
          <a:p>
            <a:fld id="{2B690ABF-7BCF-4110-9354-391ACB55BFE4}" type="slidenum">
              <a:rPr lang="en-US" smtClean="0"/>
              <a:t>32</a:t>
            </a:fld>
            <a:endParaRPr lang="en-US"/>
          </a:p>
        </p:txBody>
      </p:sp>
    </p:spTree>
    <p:extLst>
      <p:ext uri="{BB962C8B-B14F-4D97-AF65-F5344CB8AC3E}">
        <p14:creationId xmlns:p14="http://schemas.microsoft.com/office/powerpoint/2010/main" val="48270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areas completed here in detail: </a:t>
            </a:r>
          </a:p>
          <a:p>
            <a:r>
              <a:rPr lang="en-US" dirty="0"/>
              <a:t>1) </a:t>
            </a:r>
            <a:r>
              <a:rPr lang="en-US" b="1" dirty="0"/>
              <a:t>Resource Assessment </a:t>
            </a:r>
            <a:r>
              <a:rPr lang="en-US" dirty="0"/>
              <a:t>and </a:t>
            </a:r>
          </a:p>
          <a:p>
            <a:r>
              <a:rPr lang="en-US" dirty="0"/>
              <a:t>2) all things necessary to get </a:t>
            </a:r>
            <a:r>
              <a:rPr lang="en-US" b="1" dirty="0"/>
              <a:t>bank financing</a:t>
            </a:r>
          </a:p>
        </p:txBody>
      </p:sp>
      <p:sp>
        <p:nvSpPr>
          <p:cNvPr id="4" name="Slide Number Placeholder 3"/>
          <p:cNvSpPr>
            <a:spLocks noGrp="1"/>
          </p:cNvSpPr>
          <p:nvPr>
            <p:ph type="sldNum" sz="quarter" idx="5"/>
          </p:nvPr>
        </p:nvSpPr>
        <p:spPr/>
        <p:txBody>
          <a:bodyPr/>
          <a:lstStyle/>
          <a:p>
            <a:fld id="{2B690ABF-7BCF-4110-9354-391ACB55BFE4}" type="slidenum">
              <a:rPr lang="en-US" smtClean="0"/>
              <a:t>33</a:t>
            </a:fld>
            <a:endParaRPr lang="en-US"/>
          </a:p>
        </p:txBody>
      </p:sp>
    </p:spTree>
    <p:extLst>
      <p:ext uri="{BB962C8B-B14F-4D97-AF65-F5344CB8AC3E}">
        <p14:creationId xmlns:p14="http://schemas.microsoft.com/office/powerpoint/2010/main" val="1078626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of plant in operation showing different aggregate products, and Tribal housing project showing tribal aggregate from this plant. </a:t>
            </a:r>
          </a:p>
        </p:txBody>
      </p:sp>
      <p:sp>
        <p:nvSpPr>
          <p:cNvPr id="4" name="Slide Number Placeholder 3"/>
          <p:cNvSpPr>
            <a:spLocks noGrp="1"/>
          </p:cNvSpPr>
          <p:nvPr>
            <p:ph type="sldNum" sz="quarter" idx="5"/>
          </p:nvPr>
        </p:nvSpPr>
        <p:spPr/>
        <p:txBody>
          <a:bodyPr/>
          <a:lstStyle/>
          <a:p>
            <a:fld id="{2B690ABF-7BCF-4110-9354-391ACB55BFE4}" type="slidenum">
              <a:rPr lang="en-US" smtClean="0"/>
              <a:t>34</a:t>
            </a:fld>
            <a:endParaRPr lang="en-US"/>
          </a:p>
        </p:txBody>
      </p:sp>
    </p:spTree>
    <p:extLst>
      <p:ext uri="{BB962C8B-B14F-4D97-AF65-F5344CB8AC3E}">
        <p14:creationId xmlns:p14="http://schemas.microsoft.com/office/powerpoint/2010/main" val="88584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statements after the first full team meeting with the Tribe.  Chairman Carl Dahlberg closed with this statement</a:t>
            </a:r>
          </a:p>
        </p:txBody>
      </p:sp>
      <p:sp>
        <p:nvSpPr>
          <p:cNvPr id="4" name="Slide Number Placeholder 3"/>
          <p:cNvSpPr>
            <a:spLocks noGrp="1"/>
          </p:cNvSpPr>
          <p:nvPr>
            <p:ph type="sldNum" sz="quarter" idx="5"/>
          </p:nvPr>
        </p:nvSpPr>
        <p:spPr/>
        <p:txBody>
          <a:bodyPr/>
          <a:lstStyle/>
          <a:p>
            <a:fld id="{2B690ABF-7BCF-4110-9354-391ACB55BFE4}" type="slidenum">
              <a:rPr lang="en-US" smtClean="0"/>
              <a:t>36</a:t>
            </a:fld>
            <a:endParaRPr lang="en-US"/>
          </a:p>
        </p:txBody>
      </p:sp>
    </p:spTree>
    <p:extLst>
      <p:ext uri="{BB962C8B-B14F-4D97-AF65-F5344CB8AC3E}">
        <p14:creationId xmlns:p14="http://schemas.microsoft.com/office/powerpoint/2010/main" val="279409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assistance and various services, especially Business Services </a:t>
            </a:r>
          </a:p>
        </p:txBody>
      </p:sp>
      <p:sp>
        <p:nvSpPr>
          <p:cNvPr id="4" name="Slide Number Placeholder 3"/>
          <p:cNvSpPr>
            <a:spLocks noGrp="1"/>
          </p:cNvSpPr>
          <p:nvPr>
            <p:ph type="sldNum" sz="quarter" idx="5"/>
          </p:nvPr>
        </p:nvSpPr>
        <p:spPr/>
        <p:txBody>
          <a:bodyPr/>
          <a:lstStyle/>
          <a:p>
            <a:fld id="{2B690ABF-7BCF-4110-9354-391ACB55BFE4}" type="slidenum">
              <a:rPr lang="en-US" smtClean="0"/>
              <a:t>7</a:t>
            </a:fld>
            <a:endParaRPr lang="en-US"/>
          </a:p>
        </p:txBody>
      </p:sp>
    </p:spTree>
    <p:extLst>
      <p:ext uri="{BB962C8B-B14F-4D97-AF65-F5344CB8AC3E}">
        <p14:creationId xmlns:p14="http://schemas.microsoft.com/office/powerpoint/2010/main" val="136004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8</a:t>
            </a:fld>
            <a:endParaRPr lang="en-US"/>
          </a:p>
        </p:txBody>
      </p:sp>
    </p:spTree>
    <p:extLst>
      <p:ext uri="{BB962C8B-B14F-4D97-AF65-F5344CB8AC3E}">
        <p14:creationId xmlns:p14="http://schemas.microsoft.com/office/powerpoint/2010/main" val="329634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technical assistance is so much more than just determining quality and quantity of a resource. </a:t>
            </a:r>
          </a:p>
          <a:p>
            <a:endParaRPr lang="en-US" dirty="0"/>
          </a:p>
        </p:txBody>
      </p:sp>
      <p:sp>
        <p:nvSpPr>
          <p:cNvPr id="4" name="Slide Number Placeholder 3"/>
          <p:cNvSpPr>
            <a:spLocks noGrp="1"/>
          </p:cNvSpPr>
          <p:nvPr>
            <p:ph type="sldNum" sz="quarter" idx="5"/>
          </p:nvPr>
        </p:nvSpPr>
        <p:spPr/>
        <p:txBody>
          <a:bodyPr/>
          <a:lstStyle/>
          <a:p>
            <a:fld id="{2B690ABF-7BCF-4110-9354-391ACB55BFE4}" type="slidenum">
              <a:rPr lang="en-US" smtClean="0"/>
              <a:t>10</a:t>
            </a:fld>
            <a:endParaRPr lang="en-US"/>
          </a:p>
        </p:txBody>
      </p:sp>
    </p:spTree>
    <p:extLst>
      <p:ext uri="{BB962C8B-B14F-4D97-AF65-F5344CB8AC3E}">
        <p14:creationId xmlns:p14="http://schemas.microsoft.com/office/powerpoint/2010/main" val="6196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Maine to California, Florida to Alaska</a:t>
            </a:r>
          </a:p>
        </p:txBody>
      </p:sp>
      <p:sp>
        <p:nvSpPr>
          <p:cNvPr id="4" name="Slide Number Placeholder 3"/>
          <p:cNvSpPr>
            <a:spLocks noGrp="1"/>
          </p:cNvSpPr>
          <p:nvPr>
            <p:ph type="sldNum" sz="quarter" idx="5"/>
          </p:nvPr>
        </p:nvSpPr>
        <p:spPr/>
        <p:txBody>
          <a:bodyPr/>
          <a:lstStyle/>
          <a:p>
            <a:fld id="{2B690ABF-7BCF-4110-9354-391ACB55BFE4}" type="slidenum">
              <a:rPr lang="en-US" smtClean="0"/>
              <a:t>11</a:t>
            </a:fld>
            <a:endParaRPr lang="en-US"/>
          </a:p>
        </p:txBody>
      </p:sp>
    </p:spTree>
    <p:extLst>
      <p:ext uri="{BB962C8B-B14F-4D97-AF65-F5344CB8AC3E}">
        <p14:creationId xmlns:p14="http://schemas.microsoft.com/office/powerpoint/2010/main" val="224295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estimated annual output of American construction aggregates produced for consumption </a:t>
            </a:r>
          </a:p>
          <a:p>
            <a:r>
              <a:rPr lang="en-US" dirty="0"/>
              <a:t>(pre-pandemic) 2019 total sales were about $26 Billion for aggregate and $28 Billion for all metals </a:t>
            </a:r>
            <a:r>
              <a:rPr lang="en-US" u="sng" dirty="0"/>
              <a:t>combined!</a:t>
            </a:r>
          </a:p>
        </p:txBody>
      </p:sp>
      <p:sp>
        <p:nvSpPr>
          <p:cNvPr id="4" name="Slide Number Placeholder 3"/>
          <p:cNvSpPr>
            <a:spLocks noGrp="1"/>
          </p:cNvSpPr>
          <p:nvPr>
            <p:ph type="sldNum" sz="quarter" idx="5"/>
          </p:nvPr>
        </p:nvSpPr>
        <p:spPr/>
        <p:txBody>
          <a:bodyPr/>
          <a:lstStyle/>
          <a:p>
            <a:fld id="{2B690ABF-7BCF-4110-9354-391ACB55BFE4}" type="slidenum">
              <a:rPr lang="en-US" smtClean="0"/>
              <a:t>13</a:t>
            </a:fld>
            <a:endParaRPr lang="en-US"/>
          </a:p>
        </p:txBody>
      </p:sp>
    </p:spTree>
    <p:extLst>
      <p:ext uri="{BB962C8B-B14F-4D97-AF65-F5344CB8AC3E}">
        <p14:creationId xmlns:p14="http://schemas.microsoft.com/office/powerpoint/2010/main" val="343475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90ABF-7BCF-4110-9354-391ACB55BF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37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worked extensively with Cochiti and Spirit Lake. They had aggregate resources readily available and were able to use that to repair damages</a:t>
            </a:r>
          </a:p>
        </p:txBody>
      </p:sp>
      <p:sp>
        <p:nvSpPr>
          <p:cNvPr id="4" name="Slide Number Placeholder 3"/>
          <p:cNvSpPr>
            <a:spLocks noGrp="1"/>
          </p:cNvSpPr>
          <p:nvPr>
            <p:ph type="sldNum" sz="quarter" idx="5"/>
          </p:nvPr>
        </p:nvSpPr>
        <p:spPr/>
        <p:txBody>
          <a:bodyPr/>
          <a:lstStyle/>
          <a:p>
            <a:fld id="{2B690ABF-7BCF-4110-9354-391ACB55BFE4}" type="slidenum">
              <a:rPr lang="en-US" smtClean="0"/>
              <a:t>17</a:t>
            </a:fld>
            <a:endParaRPr lang="en-US"/>
          </a:p>
        </p:txBody>
      </p:sp>
    </p:spTree>
    <p:extLst>
      <p:ext uri="{BB962C8B-B14F-4D97-AF65-F5344CB8AC3E}">
        <p14:creationId xmlns:p14="http://schemas.microsoft.com/office/powerpoint/2010/main" val="422178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69747"/>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216729"/>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336132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D Branch Info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vector graphics&#10;&#10;Description automatically generated">
            <a:extLst>
              <a:ext uri="{FF2B5EF4-FFF2-40B4-BE49-F238E27FC236}">
                <a16:creationId xmlns:a16="http://schemas.microsoft.com/office/drawing/2014/main" id="{B14F64A9-7FD1-4937-8734-0A8F7BC903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7831" y="4190542"/>
            <a:ext cx="1247092" cy="1073409"/>
          </a:xfrm>
          <a:prstGeom prst="rect">
            <a:avLst/>
          </a:prstGeom>
        </p:spPr>
      </p:pic>
    </p:spTree>
    <p:extLst>
      <p:ext uri="{BB962C8B-B14F-4D97-AF65-F5344CB8AC3E}">
        <p14:creationId xmlns:p14="http://schemas.microsoft.com/office/powerpoint/2010/main" val="7723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id Minerals Inf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743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1E496506-504D-4CCA-A7FB-7913EE2F1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A63FCD51-51F9-4999-8958-026BF765F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0071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237744F8-E948-40A0-8D92-1E8E6F26B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0071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9" name="Text Placeholder 9">
            <a:extLst>
              <a:ext uri="{FF2B5EF4-FFF2-40B4-BE49-F238E27FC236}">
                <a16:creationId xmlns:a16="http://schemas.microsoft.com/office/drawing/2014/main" id="{43F6D3C3-2F3D-4988-92C9-765DB90E92D0}"/>
              </a:ext>
            </a:extLst>
          </p:cNvPr>
          <p:cNvSpPr>
            <a:spLocks noGrp="1"/>
          </p:cNvSpPr>
          <p:nvPr>
            <p:ph type="body" sz="quarter" idx="10"/>
          </p:nvPr>
        </p:nvSpPr>
        <p:spPr>
          <a:xfrm>
            <a:off x="400424" y="1189038"/>
            <a:ext cx="6257551" cy="1572092"/>
          </a:xfrm>
          <a:prstGeom prst="rect">
            <a:avLst/>
          </a:prstGeom>
        </p:spPr>
        <p:txBody>
          <a:bodyPr/>
          <a:lstStyle>
            <a:lvl1pPr marL="0" indent="0">
              <a:buNone/>
              <a:defRPr sz="4000">
                <a:solidFill>
                  <a:srgbClr val="00717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0" name="Text Placeholder 11">
            <a:extLst>
              <a:ext uri="{FF2B5EF4-FFF2-40B4-BE49-F238E27FC236}">
                <a16:creationId xmlns:a16="http://schemas.microsoft.com/office/drawing/2014/main" id="{9018EBC2-A84D-4679-B649-24DE14C10B70}"/>
              </a:ext>
            </a:extLst>
          </p:cNvPr>
          <p:cNvSpPr>
            <a:spLocks noGrp="1"/>
          </p:cNvSpPr>
          <p:nvPr>
            <p:ph type="body" sz="quarter" idx="11"/>
          </p:nvPr>
        </p:nvSpPr>
        <p:spPr>
          <a:xfrm>
            <a:off x="8008937" y="866869"/>
            <a:ext cx="4183063" cy="1894261"/>
          </a:xfrm>
          <a:prstGeom prst="rect">
            <a:avLst/>
          </a:prstGeom>
        </p:spPr>
        <p:txBody>
          <a:bodyPr/>
          <a:lstStyle>
            <a:lvl1pPr marL="0" indent="0">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4">
            <a:extLst>
              <a:ext uri="{FF2B5EF4-FFF2-40B4-BE49-F238E27FC236}">
                <a16:creationId xmlns:a16="http://schemas.microsoft.com/office/drawing/2014/main" id="{729FBEAF-8044-47BF-9594-4BF3A81B04A6}"/>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4">
            <a:extLst>
              <a:ext uri="{FF2B5EF4-FFF2-40B4-BE49-F238E27FC236}">
                <a16:creationId xmlns:a16="http://schemas.microsoft.com/office/drawing/2014/main" id="{DF85C891-0B98-4D33-9802-3D8EED042A02}"/>
              </a:ext>
            </a:extLst>
          </p:cNvPr>
          <p:cNvSpPr>
            <a:spLocks noGrp="1"/>
          </p:cNvSpPr>
          <p:nvPr>
            <p:ph type="body" sz="quarter" idx="15"/>
          </p:nvPr>
        </p:nvSpPr>
        <p:spPr>
          <a:xfrm>
            <a:off x="7410824" y="3120603"/>
            <a:ext cx="4780871" cy="3205957"/>
          </a:xfrm>
          <a:prstGeom prst="rect">
            <a:avLst/>
          </a:prstGeom>
        </p:spPr>
        <p:txBody>
          <a:bodyPr/>
          <a:lstStyle>
            <a:lvl1pPr marL="0" indent="0">
              <a:buNone/>
              <a:defRPr sz="2000">
                <a:solidFill>
                  <a:schemeClr val="bg1"/>
                </a:solidFill>
              </a:defRPr>
            </a:lvl1pPr>
            <a:lvl2pPr marL="742950" indent="-285750">
              <a:buFont typeface="Franklin Gothic Book" panose="020B05030201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358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FDD8FD67-FBA2-48A4-AE68-0A047F8ADA01}"/>
              </a:ext>
            </a:extLst>
          </p:cNvPr>
          <p:cNvSpPr>
            <a:spLocks noGrp="1"/>
          </p:cNvSpPr>
          <p:nvPr>
            <p:ph type="sldNum" sz="quarter" idx="10"/>
          </p:nvPr>
        </p:nvSpPr>
        <p:spPr>
          <a:xfrm>
            <a:off x="9594851" y="6208070"/>
            <a:ext cx="1987549" cy="365125"/>
          </a:xfrm>
        </p:spPr>
        <p:txBody>
          <a:bodyPr/>
          <a:lstStyle/>
          <a:p>
            <a:fld id="{9F2B7830-1F0D-4FAB-8993-9D0A8696B7B9}" type="slidenum">
              <a:rPr lang="en-US" altLang="en-US" smtClean="0"/>
              <a:pPr/>
              <a:t>‹#›</a:t>
            </a:fld>
            <a:endParaRPr lang="en-US" altLang="en-US"/>
          </a:p>
        </p:txBody>
      </p:sp>
      <p:sp>
        <p:nvSpPr>
          <p:cNvPr id="7" name="Picture Placeholder 13">
            <a:extLst>
              <a:ext uri="{FF2B5EF4-FFF2-40B4-BE49-F238E27FC236}">
                <a16:creationId xmlns:a16="http://schemas.microsoft.com/office/drawing/2014/main" id="{077563D5-77A5-4E7B-B740-FD3541939A19}"/>
              </a:ext>
            </a:extLst>
          </p:cNvPr>
          <p:cNvSpPr>
            <a:spLocks noGrp="1"/>
          </p:cNvSpPr>
          <p:nvPr>
            <p:ph type="pic" sz="quarter" idx="11"/>
          </p:nvPr>
        </p:nvSpPr>
        <p:spPr>
          <a:xfrm>
            <a:off x="7909542" y="854336"/>
            <a:ext cx="4270199" cy="2866816"/>
          </a:xfrm>
          <a:custGeom>
            <a:avLst/>
            <a:gdLst>
              <a:gd name="connsiteX0" fmla="*/ 563118 w 1808512"/>
              <a:gd name="connsiteY0" fmla="*/ 0 h 1214152"/>
              <a:gd name="connsiteX1" fmla="*/ 1808512 w 1808512"/>
              <a:gd name="connsiteY1" fmla="*/ 0 h 1214152"/>
              <a:gd name="connsiteX2" fmla="*/ 1808512 w 1808512"/>
              <a:gd name="connsiteY2" fmla="*/ 1214152 h 1214152"/>
              <a:gd name="connsiteX3" fmla="*/ 0 w 1808512"/>
              <a:gd name="connsiteY3" fmla="*/ 1214152 h 1214152"/>
              <a:gd name="connsiteX4" fmla="*/ 1334 w 1808512"/>
              <a:gd name="connsiteY4" fmla="*/ 1160050 h 1214152"/>
              <a:gd name="connsiteX5" fmla="*/ 555498 w 1808512"/>
              <a:gd name="connsiteY5" fmla="*/ 5239 h 121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8512" h="1214152">
                <a:moveTo>
                  <a:pt x="563118" y="0"/>
                </a:moveTo>
                <a:lnTo>
                  <a:pt x="1808512" y="0"/>
                </a:lnTo>
                <a:lnTo>
                  <a:pt x="1808512" y="1214152"/>
                </a:lnTo>
                <a:lnTo>
                  <a:pt x="0" y="1214152"/>
                </a:lnTo>
                <a:lnTo>
                  <a:pt x="1334" y="1160050"/>
                </a:lnTo>
                <a:cubicBezTo>
                  <a:pt x="24479" y="670274"/>
                  <a:pt x="220409" y="246221"/>
                  <a:pt x="555498" y="5239"/>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8" name="Picture Placeholder 16">
            <a:extLst>
              <a:ext uri="{FF2B5EF4-FFF2-40B4-BE49-F238E27FC236}">
                <a16:creationId xmlns:a16="http://schemas.microsoft.com/office/drawing/2014/main" id="{C304A361-EEFD-4315-8837-20C0D4328E82}"/>
              </a:ext>
            </a:extLst>
          </p:cNvPr>
          <p:cNvSpPr>
            <a:spLocks noGrp="1"/>
          </p:cNvSpPr>
          <p:nvPr>
            <p:ph type="pic" sz="quarter" idx="12"/>
          </p:nvPr>
        </p:nvSpPr>
        <p:spPr>
          <a:xfrm>
            <a:off x="7921800" y="3764343"/>
            <a:ext cx="4270200" cy="2729108"/>
          </a:xfrm>
          <a:custGeom>
            <a:avLst/>
            <a:gdLst>
              <a:gd name="connsiteX0" fmla="*/ 762 w 1809750"/>
              <a:gd name="connsiteY0" fmla="*/ 0 h 1156621"/>
              <a:gd name="connsiteX1" fmla="*/ 1809750 w 1809750"/>
              <a:gd name="connsiteY1" fmla="*/ 0 h 1156621"/>
              <a:gd name="connsiteX2" fmla="*/ 1809750 w 1809750"/>
              <a:gd name="connsiteY2" fmla="*/ 1156621 h 1156621"/>
              <a:gd name="connsiteX3" fmla="*/ 870014 w 1809750"/>
              <a:gd name="connsiteY3" fmla="*/ 1156621 h 1156621"/>
              <a:gd name="connsiteX4" fmla="*/ 831152 w 1809750"/>
              <a:gd name="connsiteY4" fmla="*/ 1129665 h 1156621"/>
              <a:gd name="connsiteX5" fmla="*/ 651605 w 1809750"/>
              <a:gd name="connsiteY5" fmla="*/ 988695 h 1156621"/>
              <a:gd name="connsiteX6" fmla="*/ 0 w 1809750"/>
              <a:gd name="connsiteY6" fmla="*/ 31718 h 1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0" h="1156621">
                <a:moveTo>
                  <a:pt x="762" y="0"/>
                </a:moveTo>
                <a:lnTo>
                  <a:pt x="1809750" y="0"/>
                </a:lnTo>
                <a:lnTo>
                  <a:pt x="1809750" y="1156621"/>
                </a:lnTo>
                <a:lnTo>
                  <a:pt x="870014" y="1156621"/>
                </a:lnTo>
                <a:lnTo>
                  <a:pt x="831152" y="1129665"/>
                </a:lnTo>
                <a:cubicBezTo>
                  <a:pt x="770763" y="1085374"/>
                  <a:pt x="711422" y="1037558"/>
                  <a:pt x="651605" y="988695"/>
                </a:cubicBezTo>
                <a:cubicBezTo>
                  <a:pt x="322612" y="720471"/>
                  <a:pt x="0" y="500253"/>
                  <a:pt x="0" y="31718"/>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9" name="Title 1">
            <a:extLst>
              <a:ext uri="{FF2B5EF4-FFF2-40B4-BE49-F238E27FC236}">
                <a16:creationId xmlns:a16="http://schemas.microsoft.com/office/drawing/2014/main" id="{8F5AA791-FC2D-456E-88AC-85B27E05310B}"/>
              </a:ext>
            </a:extLst>
          </p:cNvPr>
          <p:cNvSpPr>
            <a:spLocks noGrp="1"/>
          </p:cNvSpPr>
          <p:nvPr>
            <p:ph type="title"/>
          </p:nvPr>
        </p:nvSpPr>
        <p:spPr>
          <a:xfrm>
            <a:off x="0" y="1027953"/>
            <a:ext cx="7164717" cy="698336"/>
          </a:xfrm>
          <a:prstGeom prst="rect">
            <a:avLst/>
          </a:prstGeom>
        </p:spPr>
        <p:txBody>
          <a:bodyPr/>
          <a:lstStyle>
            <a:lvl1pPr>
              <a:defRPr sz="4000" b="1">
                <a:solidFill>
                  <a:srgbClr val="007172"/>
                </a:solidFill>
              </a:defRPr>
            </a:lvl1pPr>
          </a:lstStyle>
          <a:p>
            <a:r>
              <a:rPr lang="en-US"/>
              <a:t>Click to edit Master title style</a:t>
            </a:r>
          </a:p>
        </p:txBody>
      </p:sp>
      <p:sp>
        <p:nvSpPr>
          <p:cNvPr id="10" name="Text Placeholder 14">
            <a:extLst>
              <a:ext uri="{FF2B5EF4-FFF2-40B4-BE49-F238E27FC236}">
                <a16:creationId xmlns:a16="http://schemas.microsoft.com/office/drawing/2014/main" id="{8E21FD79-9AC0-4BE2-AFB5-5AD25F20854D}"/>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73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311D2C6-2998-4AB5-8B01-E9F905E4A854}"/>
              </a:ext>
            </a:extLst>
          </p:cNvPr>
          <p:cNvSpPr>
            <a:spLocks noGrp="1"/>
          </p:cNvSpPr>
          <p:nvPr>
            <p:ph type="sldNum" sz="quarter" idx="10"/>
          </p:nvPr>
        </p:nvSpPr>
        <p:spPr>
          <a:xfrm>
            <a:off x="9594851" y="6208070"/>
            <a:ext cx="1987549" cy="365125"/>
          </a:xfrm>
        </p:spPr>
        <p:txBody>
          <a:bodyPr/>
          <a:lstStyle/>
          <a:p>
            <a:fld id="{9F2B7830-1F0D-4FAB-8993-9D0A8696B7B9}" type="slidenum">
              <a:rPr lang="en-US" altLang="en-US" smtClean="0"/>
              <a:pPr/>
              <a:t>‹#›</a:t>
            </a:fld>
            <a:endParaRPr lang="en-US" altLang="en-US"/>
          </a:p>
        </p:txBody>
      </p:sp>
      <p:sp>
        <p:nvSpPr>
          <p:cNvPr id="3" name="Picture Placeholder 24">
            <a:extLst>
              <a:ext uri="{FF2B5EF4-FFF2-40B4-BE49-F238E27FC236}">
                <a16:creationId xmlns:a16="http://schemas.microsoft.com/office/drawing/2014/main" id="{D8B5650A-9D30-4563-A65F-4C59D0AB52DD}"/>
              </a:ext>
            </a:extLst>
          </p:cNvPr>
          <p:cNvSpPr>
            <a:spLocks noGrp="1"/>
          </p:cNvSpPr>
          <p:nvPr>
            <p:ph type="pic" sz="quarter" idx="11"/>
          </p:nvPr>
        </p:nvSpPr>
        <p:spPr>
          <a:xfrm>
            <a:off x="7211521" y="3745180"/>
            <a:ext cx="4980479" cy="2729823"/>
          </a:xfrm>
          <a:custGeom>
            <a:avLst/>
            <a:gdLst>
              <a:gd name="connsiteX0" fmla="*/ 1238 w 2130552"/>
              <a:gd name="connsiteY0" fmla="*/ 0 h 1167765"/>
              <a:gd name="connsiteX1" fmla="*/ 2130552 w 2130552"/>
              <a:gd name="connsiteY1" fmla="*/ 0 h 1167765"/>
              <a:gd name="connsiteX2" fmla="*/ 2130552 w 2130552"/>
              <a:gd name="connsiteY2" fmla="*/ 1167765 h 1167765"/>
              <a:gd name="connsiteX3" fmla="*/ 874967 w 2130552"/>
              <a:gd name="connsiteY3" fmla="*/ 1167765 h 1167765"/>
              <a:gd name="connsiteX4" fmla="*/ 835914 w 2130552"/>
              <a:gd name="connsiteY4" fmla="*/ 1140714 h 1167765"/>
              <a:gd name="connsiteX5" fmla="*/ 654939 w 2130552"/>
              <a:gd name="connsiteY5" fmla="*/ 998982 h 1167765"/>
              <a:gd name="connsiteX6" fmla="*/ 0 w 2130552"/>
              <a:gd name="connsiteY6" fmla="*/ 36957 h 116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552" h="1167765">
                <a:moveTo>
                  <a:pt x="1238" y="0"/>
                </a:moveTo>
                <a:lnTo>
                  <a:pt x="2130552" y="0"/>
                </a:lnTo>
                <a:lnTo>
                  <a:pt x="2130552" y="1167765"/>
                </a:lnTo>
                <a:lnTo>
                  <a:pt x="874967" y="1167765"/>
                </a:lnTo>
                <a:lnTo>
                  <a:pt x="835914" y="1140714"/>
                </a:lnTo>
                <a:cubicBezTo>
                  <a:pt x="775145" y="1096232"/>
                  <a:pt x="715518" y="1048131"/>
                  <a:pt x="654939" y="998982"/>
                </a:cubicBezTo>
                <a:cubicBezTo>
                  <a:pt x="324517" y="729234"/>
                  <a:pt x="0" y="507778"/>
                  <a:pt x="0" y="36957"/>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4" name="Picture Placeholder 27">
            <a:extLst>
              <a:ext uri="{FF2B5EF4-FFF2-40B4-BE49-F238E27FC236}">
                <a16:creationId xmlns:a16="http://schemas.microsoft.com/office/drawing/2014/main" id="{A52877EB-70D4-416B-86C8-E67787C421F1}"/>
              </a:ext>
            </a:extLst>
          </p:cNvPr>
          <p:cNvSpPr>
            <a:spLocks noGrp="1"/>
          </p:cNvSpPr>
          <p:nvPr>
            <p:ph type="pic" sz="quarter" idx="12"/>
          </p:nvPr>
        </p:nvSpPr>
        <p:spPr>
          <a:xfrm>
            <a:off x="7217145" y="860306"/>
            <a:ext cx="2647295" cy="2828089"/>
          </a:xfrm>
          <a:custGeom>
            <a:avLst/>
            <a:gdLst>
              <a:gd name="connsiteX0" fmla="*/ 565976 w 1135285"/>
              <a:gd name="connsiteY0" fmla="*/ 0 h 1212818"/>
              <a:gd name="connsiteX1" fmla="*/ 1135285 w 1135285"/>
              <a:gd name="connsiteY1" fmla="*/ 0 h 1212818"/>
              <a:gd name="connsiteX2" fmla="*/ 1135285 w 1135285"/>
              <a:gd name="connsiteY2" fmla="*/ 1212818 h 1212818"/>
              <a:gd name="connsiteX3" fmla="*/ 0 w 1135285"/>
              <a:gd name="connsiteY3" fmla="*/ 1212818 h 1212818"/>
              <a:gd name="connsiteX4" fmla="*/ 1143 w 1135285"/>
              <a:gd name="connsiteY4" fmla="*/ 1166432 h 1212818"/>
              <a:gd name="connsiteX5" fmla="*/ 557975 w 1135285"/>
              <a:gd name="connsiteY5" fmla="*/ 5239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285" h="1212818">
                <a:moveTo>
                  <a:pt x="565976" y="0"/>
                </a:moveTo>
                <a:lnTo>
                  <a:pt x="1135285" y="0"/>
                </a:lnTo>
                <a:lnTo>
                  <a:pt x="1135285" y="1212818"/>
                </a:lnTo>
                <a:lnTo>
                  <a:pt x="0" y="1212818"/>
                </a:lnTo>
                <a:lnTo>
                  <a:pt x="1143" y="1166432"/>
                </a:lnTo>
                <a:cubicBezTo>
                  <a:pt x="24575" y="673608"/>
                  <a:pt x="221742" y="247555"/>
                  <a:pt x="557975" y="5239"/>
                </a:cubicBezTo>
                <a:close/>
              </a:path>
            </a:pathLst>
          </a:custGeom>
          <a:solidFill>
            <a:schemeClr val="bg1">
              <a:lumMod val="95000"/>
            </a:schemeClr>
          </a:solidFill>
        </p:spPr>
        <p:txBody>
          <a:bodyPr wrap="square">
            <a:noAutofit/>
          </a:bodyPr>
          <a:lstStyle>
            <a:lvl1pPr marL="0" indent="0">
              <a:buNone/>
              <a:defRPr baseline="0"/>
            </a:lvl1pPr>
          </a:lstStyle>
          <a:p>
            <a:r>
              <a:rPr lang="en-US"/>
              <a:t>Click icon to add picture</a:t>
            </a:r>
          </a:p>
        </p:txBody>
      </p:sp>
      <p:sp>
        <p:nvSpPr>
          <p:cNvPr id="5" name="Picture Placeholder 32">
            <a:extLst>
              <a:ext uri="{FF2B5EF4-FFF2-40B4-BE49-F238E27FC236}">
                <a16:creationId xmlns:a16="http://schemas.microsoft.com/office/drawing/2014/main" id="{15D6D062-43EE-4A4F-B1FC-23F529A0ED7A}"/>
              </a:ext>
            </a:extLst>
          </p:cNvPr>
          <p:cNvSpPr>
            <a:spLocks noGrp="1"/>
          </p:cNvSpPr>
          <p:nvPr>
            <p:ph type="pic" sz="quarter" idx="13"/>
          </p:nvPr>
        </p:nvSpPr>
        <p:spPr>
          <a:xfrm>
            <a:off x="9916868" y="859333"/>
            <a:ext cx="2275132" cy="2843187"/>
          </a:xfrm>
          <a:custGeom>
            <a:avLst/>
            <a:gdLst>
              <a:gd name="connsiteX0" fmla="*/ 0 w 967073"/>
              <a:gd name="connsiteY0" fmla="*/ 0 h 1208532"/>
              <a:gd name="connsiteX1" fmla="*/ 967073 w 967073"/>
              <a:gd name="connsiteY1" fmla="*/ 0 h 1208532"/>
              <a:gd name="connsiteX2" fmla="*/ 967073 w 967073"/>
              <a:gd name="connsiteY2" fmla="*/ 1208532 h 1208532"/>
              <a:gd name="connsiteX3" fmla="*/ 0 w 967073"/>
              <a:gd name="connsiteY3" fmla="*/ 1208532 h 1208532"/>
            </a:gdLst>
            <a:ahLst/>
            <a:cxnLst>
              <a:cxn ang="0">
                <a:pos x="connsiteX0" y="connsiteY0"/>
              </a:cxn>
              <a:cxn ang="0">
                <a:pos x="connsiteX1" y="connsiteY1"/>
              </a:cxn>
              <a:cxn ang="0">
                <a:pos x="connsiteX2" y="connsiteY2"/>
              </a:cxn>
              <a:cxn ang="0">
                <a:pos x="connsiteX3" y="connsiteY3"/>
              </a:cxn>
            </a:cxnLst>
            <a:rect l="l" t="t" r="r" b="b"/>
            <a:pathLst>
              <a:path w="967073" h="1208532">
                <a:moveTo>
                  <a:pt x="0" y="0"/>
                </a:moveTo>
                <a:lnTo>
                  <a:pt x="967073" y="0"/>
                </a:lnTo>
                <a:lnTo>
                  <a:pt x="967073" y="1208532"/>
                </a:lnTo>
                <a:lnTo>
                  <a:pt x="0" y="1208532"/>
                </a:ln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6" name="Title 1">
            <a:extLst>
              <a:ext uri="{FF2B5EF4-FFF2-40B4-BE49-F238E27FC236}">
                <a16:creationId xmlns:a16="http://schemas.microsoft.com/office/drawing/2014/main" id="{D4332D13-4265-4BA7-B408-5ACA737F7D26}"/>
              </a:ext>
            </a:extLst>
          </p:cNvPr>
          <p:cNvSpPr>
            <a:spLocks noGrp="1"/>
          </p:cNvSpPr>
          <p:nvPr>
            <p:ph type="title"/>
          </p:nvPr>
        </p:nvSpPr>
        <p:spPr>
          <a:xfrm>
            <a:off x="0" y="1027953"/>
            <a:ext cx="7164717" cy="698336"/>
          </a:xfrm>
          <a:prstGeom prst="rect">
            <a:avLst/>
          </a:prstGeom>
        </p:spPr>
        <p:txBody>
          <a:bodyPr/>
          <a:lstStyle>
            <a:lvl1pPr>
              <a:defRPr sz="4000" b="1">
                <a:solidFill>
                  <a:srgbClr val="007172"/>
                </a:solidFill>
              </a:defRPr>
            </a:lvl1pPr>
          </a:lstStyle>
          <a:p>
            <a:r>
              <a:rPr lang="en-US"/>
              <a:t>Click to edit Master title style</a:t>
            </a:r>
          </a:p>
        </p:txBody>
      </p:sp>
      <p:sp>
        <p:nvSpPr>
          <p:cNvPr id="7" name="Text Placeholder 14">
            <a:extLst>
              <a:ext uri="{FF2B5EF4-FFF2-40B4-BE49-F238E27FC236}">
                <a16:creationId xmlns:a16="http://schemas.microsoft.com/office/drawing/2014/main" id="{63DE354D-1A22-4187-A0EC-67A816D0EA64}"/>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493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778296B-7D43-47A8-82B6-7F9D5991392B}"/>
              </a:ext>
            </a:extLst>
          </p:cNvPr>
          <p:cNvSpPr>
            <a:spLocks noGrp="1"/>
          </p:cNvSpPr>
          <p:nvPr>
            <p:ph type="sldNum" sz="quarter" idx="10"/>
          </p:nvPr>
        </p:nvSpPr>
        <p:spPr>
          <a:xfrm>
            <a:off x="9594851" y="6208070"/>
            <a:ext cx="1987549" cy="365125"/>
          </a:xfrm>
        </p:spPr>
        <p:txBody>
          <a:bodyPr/>
          <a:lstStyle/>
          <a:p>
            <a:fld id="{9F2B7830-1F0D-4FAB-8993-9D0A8696B7B9}" type="slidenum">
              <a:rPr lang="en-US" altLang="en-US" smtClean="0"/>
              <a:pPr/>
              <a:t>‹#›</a:t>
            </a:fld>
            <a:endParaRPr lang="en-US" altLang="en-US"/>
          </a:p>
        </p:txBody>
      </p:sp>
      <p:sp>
        <p:nvSpPr>
          <p:cNvPr id="3" name="Picture Placeholder 20">
            <a:extLst>
              <a:ext uri="{FF2B5EF4-FFF2-40B4-BE49-F238E27FC236}">
                <a16:creationId xmlns:a16="http://schemas.microsoft.com/office/drawing/2014/main" id="{09576979-27FF-4027-A90F-0916A4A71027}"/>
              </a:ext>
            </a:extLst>
          </p:cNvPr>
          <p:cNvSpPr>
            <a:spLocks noGrp="1"/>
          </p:cNvSpPr>
          <p:nvPr>
            <p:ph type="pic" sz="quarter" idx="11"/>
          </p:nvPr>
        </p:nvSpPr>
        <p:spPr>
          <a:xfrm>
            <a:off x="6576828" y="882502"/>
            <a:ext cx="5615171" cy="5571461"/>
          </a:xfrm>
          <a:custGeom>
            <a:avLst/>
            <a:gdLst>
              <a:gd name="connsiteX0" fmla="*/ 503400 w 3141663"/>
              <a:gd name="connsiteY0" fmla="*/ 0 h 3134005"/>
              <a:gd name="connsiteX1" fmla="*/ 529735 w 3141663"/>
              <a:gd name="connsiteY1" fmla="*/ 0 h 3134005"/>
              <a:gd name="connsiteX2" fmla="*/ 448769 w 3141663"/>
              <a:gd name="connsiteY2" fmla="*/ 151566 h 3134005"/>
              <a:gd name="connsiteX3" fmla="*/ 360239 w 3141663"/>
              <a:gd name="connsiteY3" fmla="*/ 342775 h 3134005"/>
              <a:gd name="connsiteX4" fmla="*/ 340208 w 3141663"/>
              <a:gd name="connsiteY4" fmla="*/ 390402 h 3134005"/>
              <a:gd name="connsiteX5" fmla="*/ 351835 w 3141663"/>
              <a:gd name="connsiteY5" fmla="*/ 374713 h 3134005"/>
              <a:gd name="connsiteX6" fmla="*/ 516428 w 3141663"/>
              <a:gd name="connsiteY6" fmla="*/ 68359 h 3134005"/>
              <a:gd name="connsiteX7" fmla="*/ 560413 w 3141663"/>
              <a:gd name="connsiteY7" fmla="*/ 420 h 3134005"/>
              <a:gd name="connsiteX8" fmla="*/ 3141663 w 3141663"/>
              <a:gd name="connsiteY8" fmla="*/ 420 h 3134005"/>
              <a:gd name="connsiteX9" fmla="*/ 3141663 w 3141663"/>
              <a:gd name="connsiteY9" fmla="*/ 3134005 h 3134005"/>
              <a:gd name="connsiteX10" fmla="*/ 326059 w 3141663"/>
              <a:gd name="connsiteY10" fmla="*/ 3134005 h 3134005"/>
              <a:gd name="connsiteX11" fmla="*/ 285997 w 3141663"/>
              <a:gd name="connsiteY11" fmla="*/ 3048276 h 3134005"/>
              <a:gd name="connsiteX12" fmla="*/ 142975 w 3141663"/>
              <a:gd name="connsiteY12" fmla="*/ 2664458 h 3134005"/>
              <a:gd name="connsiteX13" fmla="*/ 97029 w 3141663"/>
              <a:gd name="connsiteY13" fmla="*/ 2504486 h 3134005"/>
              <a:gd name="connsiteX14" fmla="*/ 97870 w 3141663"/>
              <a:gd name="connsiteY14" fmla="*/ 2519895 h 3134005"/>
              <a:gd name="connsiteX15" fmla="*/ 167209 w 3141663"/>
              <a:gd name="connsiteY15" fmla="*/ 2807199 h 3134005"/>
              <a:gd name="connsiteX16" fmla="*/ 273249 w 3141663"/>
              <a:gd name="connsiteY16" fmla="*/ 3126441 h 3134005"/>
              <a:gd name="connsiteX17" fmla="*/ 276471 w 3141663"/>
              <a:gd name="connsiteY17" fmla="*/ 3134005 h 3134005"/>
              <a:gd name="connsiteX18" fmla="*/ 251817 w 3141663"/>
              <a:gd name="connsiteY18" fmla="*/ 3134005 h 3134005"/>
              <a:gd name="connsiteX19" fmla="*/ 246074 w 3141663"/>
              <a:gd name="connsiteY19" fmla="*/ 3119997 h 3134005"/>
              <a:gd name="connsiteX20" fmla="*/ 77978 w 3141663"/>
              <a:gd name="connsiteY20" fmla="*/ 2537265 h 3134005"/>
              <a:gd name="connsiteX21" fmla="*/ 5277 w 3141663"/>
              <a:gd name="connsiteY21" fmla="*/ 1990954 h 3134005"/>
              <a:gd name="connsiteX22" fmla="*/ 20966 w 3141663"/>
              <a:gd name="connsiteY22" fmla="*/ 1522247 h 3134005"/>
              <a:gd name="connsiteX23" fmla="*/ 226183 w 3141663"/>
              <a:gd name="connsiteY23" fmla="*/ 626577 h 3134005"/>
              <a:gd name="connsiteX24" fmla="*/ 454373 w 3141663"/>
              <a:gd name="connsiteY24" fmla="*/ 89791 h 313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1663" h="3134005">
                <a:moveTo>
                  <a:pt x="503400" y="0"/>
                </a:moveTo>
                <a:lnTo>
                  <a:pt x="529735" y="0"/>
                </a:lnTo>
                <a:lnTo>
                  <a:pt x="448769" y="151566"/>
                </a:lnTo>
                <a:cubicBezTo>
                  <a:pt x="417765" y="214322"/>
                  <a:pt x="388255" y="278058"/>
                  <a:pt x="360239" y="342775"/>
                </a:cubicBezTo>
                <a:cubicBezTo>
                  <a:pt x="353375" y="358604"/>
                  <a:pt x="346231" y="374573"/>
                  <a:pt x="340208" y="390402"/>
                </a:cubicBezTo>
                <a:cubicBezTo>
                  <a:pt x="345419" y="386309"/>
                  <a:pt x="349435" y="380890"/>
                  <a:pt x="351835" y="374713"/>
                </a:cubicBezTo>
                <a:cubicBezTo>
                  <a:pt x="401339" y="269805"/>
                  <a:pt x="456278" y="167548"/>
                  <a:pt x="516428" y="68359"/>
                </a:cubicBezTo>
                <a:lnTo>
                  <a:pt x="560413" y="420"/>
                </a:lnTo>
                <a:lnTo>
                  <a:pt x="3141663" y="420"/>
                </a:lnTo>
                <a:lnTo>
                  <a:pt x="3141663" y="3134005"/>
                </a:lnTo>
                <a:lnTo>
                  <a:pt x="326059" y="3134005"/>
                </a:lnTo>
                <a:lnTo>
                  <a:pt x="285997" y="3048276"/>
                </a:lnTo>
                <a:cubicBezTo>
                  <a:pt x="231568" y="2922956"/>
                  <a:pt x="183827" y="2794837"/>
                  <a:pt x="142975" y="2664458"/>
                </a:cubicBezTo>
                <a:cubicBezTo>
                  <a:pt x="127286" y="2613889"/>
                  <a:pt x="113839" y="2562619"/>
                  <a:pt x="97029" y="2504486"/>
                </a:cubicBezTo>
                <a:cubicBezTo>
                  <a:pt x="97029" y="2509670"/>
                  <a:pt x="97029" y="2514712"/>
                  <a:pt x="97870" y="2519895"/>
                </a:cubicBezTo>
                <a:cubicBezTo>
                  <a:pt x="120843" y="2615710"/>
                  <a:pt x="140594" y="2712365"/>
                  <a:pt x="167209" y="2807199"/>
                </a:cubicBezTo>
                <a:cubicBezTo>
                  <a:pt x="198027" y="2915901"/>
                  <a:pt x="233374" y="3022314"/>
                  <a:pt x="273249" y="3126441"/>
                </a:cubicBezTo>
                <a:lnTo>
                  <a:pt x="276471" y="3134005"/>
                </a:lnTo>
                <a:lnTo>
                  <a:pt x="251817" y="3134005"/>
                </a:lnTo>
                <a:lnTo>
                  <a:pt x="246074" y="3119997"/>
                </a:lnTo>
                <a:cubicBezTo>
                  <a:pt x="173970" y="2930754"/>
                  <a:pt x="117744" y="2735837"/>
                  <a:pt x="77978" y="2537265"/>
                </a:cubicBezTo>
                <a:cubicBezTo>
                  <a:pt x="42554" y="2356826"/>
                  <a:pt x="18275" y="2174377"/>
                  <a:pt x="5277" y="1990954"/>
                </a:cubicBezTo>
                <a:cubicBezTo>
                  <a:pt x="-5262" y="1834588"/>
                  <a:pt x="-6" y="1677558"/>
                  <a:pt x="20966" y="1522247"/>
                </a:cubicBezTo>
                <a:cubicBezTo>
                  <a:pt x="57696" y="1217306"/>
                  <a:pt x="126482" y="917089"/>
                  <a:pt x="226183" y="626577"/>
                </a:cubicBezTo>
                <a:cubicBezTo>
                  <a:pt x="289182" y="442372"/>
                  <a:pt x="365445" y="262974"/>
                  <a:pt x="454373" y="89791"/>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4" name="Title 1">
            <a:extLst>
              <a:ext uri="{FF2B5EF4-FFF2-40B4-BE49-F238E27FC236}">
                <a16:creationId xmlns:a16="http://schemas.microsoft.com/office/drawing/2014/main" id="{5C7254E2-E869-475E-95F0-F2845BFA1EC8}"/>
              </a:ext>
            </a:extLst>
          </p:cNvPr>
          <p:cNvSpPr>
            <a:spLocks noGrp="1"/>
          </p:cNvSpPr>
          <p:nvPr>
            <p:ph type="title"/>
          </p:nvPr>
        </p:nvSpPr>
        <p:spPr>
          <a:xfrm>
            <a:off x="0" y="1027953"/>
            <a:ext cx="7164717" cy="698336"/>
          </a:xfrm>
          <a:prstGeom prst="rect">
            <a:avLst/>
          </a:prstGeom>
        </p:spPr>
        <p:txBody>
          <a:bodyPr/>
          <a:lstStyle>
            <a:lvl1pPr>
              <a:defRPr sz="4000" b="1">
                <a:solidFill>
                  <a:srgbClr val="007172"/>
                </a:solidFill>
              </a:defRPr>
            </a:lvl1pPr>
          </a:lstStyle>
          <a:p>
            <a:r>
              <a:rPr lang="en-US"/>
              <a:t>Click to edit Master title style</a:t>
            </a:r>
          </a:p>
        </p:txBody>
      </p:sp>
      <p:sp>
        <p:nvSpPr>
          <p:cNvPr id="5" name="Text Placeholder 14">
            <a:extLst>
              <a:ext uri="{FF2B5EF4-FFF2-40B4-BE49-F238E27FC236}">
                <a16:creationId xmlns:a16="http://schemas.microsoft.com/office/drawing/2014/main" id="{FD180F02-1E76-478C-80B0-C35CEFE00DB4}"/>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66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87186"/>
            <a:ext cx="10972800" cy="697139"/>
          </a:xfrm>
          <a:prstGeom prst="rect">
            <a:avLst/>
          </a:prstGeom>
        </p:spPr>
        <p:txBody>
          <a:bodyPr/>
          <a:lstStyle>
            <a:lvl1pPr>
              <a:defRPr>
                <a:solidFill>
                  <a:srgbClr val="2E77B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2E77B0"/>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2E77B0"/>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173788"/>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4295A968-23A1-4AE3-BF39-4F7DD8DC56F2}" type="datetimeFigureOut">
              <a:rPr lang="en-US" smtClean="0"/>
              <a:pPr>
                <a:defRPr/>
              </a:pPr>
              <a:t>8/24/2022</a:t>
            </a:fld>
            <a:endParaRPr lang="en-US"/>
          </a:p>
        </p:txBody>
      </p:sp>
      <p:sp>
        <p:nvSpPr>
          <p:cNvPr id="6" name="Footer Placeholder 5"/>
          <p:cNvSpPr>
            <a:spLocks noGrp="1"/>
          </p:cNvSpPr>
          <p:nvPr>
            <p:ph type="ftr" sz="quarter" idx="11"/>
          </p:nvPr>
        </p:nvSpPr>
        <p:spPr>
          <a:xfrm>
            <a:off x="4165600" y="6153008"/>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7" name="Slide Number Placeholder 6"/>
          <p:cNvSpPr>
            <a:spLocks noGrp="1"/>
          </p:cNvSpPr>
          <p:nvPr>
            <p:ph type="sldNum" sz="quarter" idx="12"/>
          </p:nvPr>
        </p:nvSpPr>
        <p:spPr>
          <a:xfrm>
            <a:off x="9594851" y="6153008"/>
            <a:ext cx="1987549" cy="365125"/>
          </a:xfrm>
        </p:spPr>
        <p:txBody>
          <a:bodyPr/>
          <a:lstStyle>
            <a:lvl1pPr defTabSz="914400">
              <a:defRPr>
                <a:solidFill>
                  <a:srgbClr val="77ADCE"/>
                </a:solidFill>
              </a:defRPr>
            </a:lvl1pPr>
          </a:lstStyle>
          <a:p>
            <a:fld id="{C1C30160-7EE6-4C19-B831-18E209B414B0}" type="slidenum">
              <a:rPr lang="en-US" altLang="en-US" smtClean="0"/>
              <a:pPr/>
              <a:t>‹#›</a:t>
            </a:fld>
            <a:endParaRPr lang="en-US" altLang="en-US"/>
          </a:p>
        </p:txBody>
      </p:sp>
    </p:spTree>
    <p:extLst>
      <p:ext uri="{BB962C8B-B14F-4D97-AF65-F5344CB8AC3E}">
        <p14:creationId xmlns:p14="http://schemas.microsoft.com/office/powerpoint/2010/main" val="221517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2757"/>
            <a:ext cx="10972800" cy="68568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5C0C3BCC-F784-43E3-9594-346EB9C34749}" type="datetimeFigureOut">
              <a:rPr lang="en-US" smtClean="0"/>
              <a:pPr>
                <a:defRPr/>
              </a:pPr>
              <a:t>8/24/2022</a:t>
            </a:fld>
            <a:endParaRPr lang="en-US"/>
          </a:p>
        </p:txBody>
      </p:sp>
      <p:sp>
        <p:nvSpPr>
          <p:cNvPr id="8" name="Footer Placeholder 7"/>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9" name="Slide Number Placeholder 8"/>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C015238D-7699-410A-8F90-0037E31F66CA}" type="slidenum">
              <a:rPr lang="en-US" altLang="en-US" smtClean="0"/>
              <a:pPr/>
              <a:t>‹#›</a:t>
            </a:fld>
            <a:endParaRPr lang="en-US" altLang="en-US"/>
          </a:p>
        </p:txBody>
      </p:sp>
    </p:spTree>
    <p:extLst>
      <p:ext uri="{BB962C8B-B14F-4D97-AF65-F5344CB8AC3E}">
        <p14:creationId xmlns:p14="http://schemas.microsoft.com/office/powerpoint/2010/main" val="2271449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810986"/>
            <a:ext cx="10972800" cy="707457"/>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3390473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258229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 DEMD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550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a:solidFill>
                  <a:srgbClr val="2E77B0"/>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843070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a:solidFill>
                  <a:srgbClr val="8F1D26"/>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3738336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90096"/>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94F35549-9CDE-42E1-94FE-DC922A240061}" type="datetimeFigureOut">
              <a:rPr lang="en-US" smtClean="0"/>
              <a:pPr>
                <a:defRPr/>
              </a:pPr>
              <a:t>8/24/2022</a:t>
            </a:fld>
            <a:endParaRPr lang="en-US"/>
          </a:p>
        </p:txBody>
      </p:sp>
      <p:sp>
        <p:nvSpPr>
          <p:cNvPr id="3" name="Footer Placeholder 2"/>
          <p:cNvSpPr>
            <a:spLocks noGrp="1"/>
          </p:cNvSpPr>
          <p:nvPr>
            <p:ph type="ftr" sz="quarter" idx="11"/>
          </p:nvPr>
        </p:nvSpPr>
        <p:spPr>
          <a:xfrm>
            <a:off x="4165600" y="6190096"/>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4" name="Slide Number Placeholder 3"/>
          <p:cNvSpPr>
            <a:spLocks noGrp="1"/>
          </p:cNvSpPr>
          <p:nvPr>
            <p:ph type="sldNum" sz="quarter" idx="12"/>
          </p:nvPr>
        </p:nvSpPr>
        <p:spPr>
          <a:xfrm>
            <a:off x="9594851" y="6190096"/>
            <a:ext cx="1987549" cy="365125"/>
          </a:xfrm>
        </p:spPr>
        <p:txBody>
          <a:bodyPr/>
          <a:lstStyle>
            <a:lvl1pPr defTabSz="914400">
              <a:defRPr>
                <a:solidFill>
                  <a:srgbClr val="77ADCE"/>
                </a:solidFill>
              </a:defRPr>
            </a:lvl1pPr>
          </a:lstStyle>
          <a:p>
            <a:fld id="{4772A4CD-6172-467A-825B-5746FE891F15}" type="slidenum">
              <a:rPr lang="en-US" altLang="en-US" smtClean="0"/>
              <a:pPr/>
              <a:t>‹#›</a:t>
            </a:fld>
            <a:endParaRPr lang="en-US" altLang="en-US"/>
          </a:p>
        </p:txBody>
      </p:sp>
    </p:spTree>
    <p:extLst>
      <p:ext uri="{BB962C8B-B14F-4D97-AF65-F5344CB8AC3E}">
        <p14:creationId xmlns:p14="http://schemas.microsoft.com/office/powerpoint/2010/main" val="1277903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20436"/>
            <a:ext cx="6815667" cy="5405728"/>
          </a:xfrm>
          <a:prstGeom prst="rect">
            <a:avLst/>
          </a:prstGeom>
        </p:spPr>
        <p:txBody>
          <a:bodyPr/>
          <a:lstStyle>
            <a:lvl1pPr>
              <a:defRPr sz="3200">
                <a:solidFill>
                  <a:srgbClr val="2E77B0"/>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19825"/>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21F240C-80DE-4B65-99F6-63BA8E6142D1}" type="datetimeFigureOut">
              <a:rPr lang="en-US" smtClean="0"/>
              <a:pPr>
                <a:defRPr/>
              </a:pPr>
              <a:t>8/24/2022</a:t>
            </a:fld>
            <a:endParaRPr lang="en-US"/>
          </a:p>
        </p:txBody>
      </p:sp>
      <p:sp>
        <p:nvSpPr>
          <p:cNvPr id="6" name="Footer Placeholder 5"/>
          <p:cNvSpPr>
            <a:spLocks noGrp="1"/>
          </p:cNvSpPr>
          <p:nvPr>
            <p:ph type="ftr" sz="quarter" idx="11"/>
          </p:nvPr>
        </p:nvSpPr>
        <p:spPr>
          <a:xfrm>
            <a:off x="4165600" y="6219825"/>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7" name="Slide Number Placeholder 6"/>
          <p:cNvSpPr>
            <a:spLocks noGrp="1"/>
          </p:cNvSpPr>
          <p:nvPr>
            <p:ph type="sldNum" sz="quarter" idx="12"/>
          </p:nvPr>
        </p:nvSpPr>
        <p:spPr>
          <a:xfrm>
            <a:off x="9594851" y="6219825"/>
            <a:ext cx="1987549" cy="365125"/>
          </a:xfrm>
        </p:spPr>
        <p:txBody>
          <a:bodyPr/>
          <a:lstStyle>
            <a:lvl1pPr defTabSz="914400">
              <a:defRPr>
                <a:solidFill>
                  <a:srgbClr val="77ADCE"/>
                </a:solidFill>
              </a:defRPr>
            </a:lvl1pPr>
          </a:lstStyle>
          <a:p>
            <a:fld id="{C7161504-A031-45B5-B775-E71662D47BF6}" type="slidenum">
              <a:rPr lang="en-US" altLang="en-US" smtClean="0"/>
              <a:pPr/>
              <a:t>‹#›</a:t>
            </a:fld>
            <a:endParaRPr lang="en-US" altLang="en-US"/>
          </a:p>
        </p:txBody>
      </p:sp>
    </p:spTree>
    <p:extLst>
      <p:ext uri="{BB962C8B-B14F-4D97-AF65-F5344CB8AC3E}">
        <p14:creationId xmlns:p14="http://schemas.microsoft.com/office/powerpoint/2010/main" val="3643505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8794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31370"/>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88007A75-102D-4680-BEAC-B6616BF93D11}" type="datetimeFigureOut">
              <a:rPr lang="en-US" smtClean="0"/>
              <a:pPr>
                <a:defRPr/>
              </a:pPr>
              <a:t>8/24/2022</a:t>
            </a:fld>
            <a:endParaRPr lang="en-US"/>
          </a:p>
        </p:txBody>
      </p:sp>
      <p:sp>
        <p:nvSpPr>
          <p:cNvPr id="6" name="Footer Placeholder 5"/>
          <p:cNvSpPr>
            <a:spLocks noGrp="1"/>
          </p:cNvSpPr>
          <p:nvPr>
            <p:ph type="ftr" sz="quarter" idx="11"/>
          </p:nvPr>
        </p:nvSpPr>
        <p:spPr>
          <a:xfrm>
            <a:off x="4165600" y="6231370"/>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7" name="Slide Number Placeholder 6"/>
          <p:cNvSpPr>
            <a:spLocks noGrp="1"/>
          </p:cNvSpPr>
          <p:nvPr>
            <p:ph type="sldNum" sz="quarter" idx="12"/>
          </p:nvPr>
        </p:nvSpPr>
        <p:spPr>
          <a:xfrm>
            <a:off x="9594851" y="6231370"/>
            <a:ext cx="1987549" cy="365125"/>
          </a:xfrm>
        </p:spPr>
        <p:txBody>
          <a:bodyPr/>
          <a:lstStyle>
            <a:lvl1pPr defTabSz="914400">
              <a:defRPr>
                <a:solidFill>
                  <a:srgbClr val="77ADCE"/>
                </a:solidFill>
              </a:defRPr>
            </a:lvl1pPr>
          </a:lstStyle>
          <a:p>
            <a:fld id="{61B3F113-8E0C-4D9A-96C6-5408838915DB}" type="slidenum">
              <a:rPr lang="en-US" altLang="en-US" smtClean="0"/>
              <a:pPr/>
              <a:t>‹#›</a:t>
            </a:fld>
            <a:endParaRPr lang="en-US" altLang="en-US"/>
          </a:p>
        </p:txBody>
      </p:sp>
    </p:spTree>
    <p:extLst>
      <p:ext uri="{BB962C8B-B14F-4D97-AF65-F5344CB8AC3E}">
        <p14:creationId xmlns:p14="http://schemas.microsoft.com/office/powerpoint/2010/main" val="142842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858043"/>
            <a:ext cx="10972800" cy="86042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905000"/>
            <a:ext cx="10972800" cy="36782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1219AC5-39CA-4C64-808C-3369B9E32E33}"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6D59DCAC-3579-45A1-93B7-1BBF08EE5171}" type="slidenum">
              <a:rPr lang="en-US" altLang="en-US" smtClean="0"/>
              <a:pPr/>
              <a:t>‹#›</a:t>
            </a:fld>
            <a:endParaRPr lang="en-US" altLang="en-US"/>
          </a:p>
        </p:txBody>
      </p:sp>
    </p:spTree>
    <p:extLst>
      <p:ext uri="{BB962C8B-B14F-4D97-AF65-F5344CB8AC3E}">
        <p14:creationId xmlns:p14="http://schemas.microsoft.com/office/powerpoint/2010/main" val="158814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243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21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9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age (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5EAF6D-02B8-4D0D-A17D-CD75BD673CFE}"/>
              </a:ext>
            </a:extLst>
          </p:cNvPr>
          <p:cNvGrpSpPr/>
          <p:nvPr userDrawn="1"/>
        </p:nvGrpSpPr>
        <p:grpSpPr>
          <a:xfrm>
            <a:off x="5151169" y="2112432"/>
            <a:ext cx="1889661" cy="1889661"/>
            <a:chOff x="1213263" y="4406902"/>
            <a:chExt cx="1585356" cy="1585356"/>
          </a:xfrm>
        </p:grpSpPr>
        <p:pic>
          <p:nvPicPr>
            <p:cNvPr id="5" name="Picture 4">
              <a:extLst>
                <a:ext uri="{FF2B5EF4-FFF2-40B4-BE49-F238E27FC236}">
                  <a16:creationId xmlns:a16="http://schemas.microsoft.com/office/drawing/2014/main" id="{105B5DCD-0988-432C-82F3-A3F9B08DF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263" y="4406902"/>
              <a:ext cx="1585356" cy="1585356"/>
            </a:xfrm>
            <a:prstGeom prst="rect">
              <a:avLst/>
            </a:prstGeom>
          </p:spPr>
        </p:pic>
        <p:pic>
          <p:nvPicPr>
            <p:cNvPr id="6" name="Picture 5">
              <a:extLst>
                <a:ext uri="{FF2B5EF4-FFF2-40B4-BE49-F238E27FC236}">
                  <a16:creationId xmlns:a16="http://schemas.microsoft.com/office/drawing/2014/main" id="{837FB5F7-1373-4C2A-9BBE-13FE74ED6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411" y="4600241"/>
              <a:ext cx="999876" cy="999876"/>
            </a:xfrm>
            <a:prstGeom prst="rect">
              <a:avLst/>
            </a:prstGeom>
          </p:spPr>
        </p:pic>
      </p:grpSp>
      <p:pic>
        <p:nvPicPr>
          <p:cNvPr id="9" name="Picture 8" descr="A picture containing text, vector graphics&#10;&#10;Description automatically generated">
            <a:extLst>
              <a:ext uri="{FF2B5EF4-FFF2-40B4-BE49-F238E27FC236}">
                <a16:creationId xmlns:a16="http://schemas.microsoft.com/office/drawing/2014/main" id="{25743BAC-2B06-4635-AEAE-86D435B438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33527" y="4635497"/>
            <a:ext cx="2200673" cy="1894185"/>
          </a:xfrm>
          <a:prstGeom prst="rect">
            <a:avLst/>
          </a:prstGeom>
        </p:spPr>
      </p:pic>
    </p:spTree>
    <p:extLst>
      <p:ext uri="{BB962C8B-B14F-4D97-AF65-F5344CB8AC3E}">
        <p14:creationId xmlns:p14="http://schemas.microsoft.com/office/powerpoint/2010/main" val="387879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154610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Desig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330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Desig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63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Slide - DEMD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57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rg.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06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69747"/>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216729"/>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dirty="0"/>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dirty="0"/>
          </a:p>
        </p:txBody>
      </p:sp>
    </p:spTree>
    <p:extLst>
      <p:ext uri="{BB962C8B-B14F-4D97-AF65-F5344CB8AC3E}">
        <p14:creationId xmlns:p14="http://schemas.microsoft.com/office/powerpoint/2010/main" val="2197276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lide - DEMD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156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Slide - DEMD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485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dirty="0"/>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dirty="0"/>
          </a:p>
        </p:txBody>
      </p:sp>
    </p:spTree>
    <p:extLst>
      <p:ext uri="{BB962C8B-B14F-4D97-AF65-F5344CB8AC3E}">
        <p14:creationId xmlns:p14="http://schemas.microsoft.com/office/powerpoint/2010/main" val="1041128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dirty="0"/>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dirty="0"/>
          </a:p>
        </p:txBody>
      </p:sp>
    </p:spTree>
    <p:extLst>
      <p:ext uri="{BB962C8B-B14F-4D97-AF65-F5344CB8AC3E}">
        <p14:creationId xmlns:p14="http://schemas.microsoft.com/office/powerpoint/2010/main" val="196968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dirty="0"/>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dirty="0"/>
          </a:p>
        </p:txBody>
      </p:sp>
    </p:spTree>
    <p:extLst>
      <p:ext uri="{BB962C8B-B14F-4D97-AF65-F5344CB8AC3E}">
        <p14:creationId xmlns:p14="http://schemas.microsoft.com/office/powerpoint/2010/main" val="356413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580806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8A5C15A-3757-47E9-A294-B009E1F3BED6}" type="datetimeFigureOut">
              <a:rPr lang="en-US" smtClean="0"/>
              <a:pPr>
                <a:defRPr/>
              </a:pPr>
              <a:t>8/24/2022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solidFill>
                  <a:srgbClr val="77ADCE"/>
                </a:solidFill>
              </a:defRPr>
            </a:lvl1pPr>
          </a:lstStyle>
          <a:p>
            <a:fld id="{DFB783AA-8521-46F3-A200-0ECD952FD224}" type="slidenum">
              <a:rPr lang="en-US" altLang="en-US" smtClean="0"/>
              <a:pPr/>
              <a:t>‹#›</a:t>
            </a:fld>
            <a:endParaRPr lang="en-US" altLang="en-US" dirty="0"/>
          </a:p>
        </p:txBody>
      </p:sp>
      <p:sp>
        <p:nvSpPr>
          <p:cNvPr id="11" name="Picture Placeholder 7">
            <a:extLst>
              <a:ext uri="{FF2B5EF4-FFF2-40B4-BE49-F238E27FC236}">
                <a16:creationId xmlns:a16="http://schemas.microsoft.com/office/drawing/2014/main" id="{9541AD91-7013-4697-ACAE-DA4E28F5AE5F}"/>
              </a:ext>
            </a:extLst>
          </p:cNvPr>
          <p:cNvSpPr>
            <a:spLocks noGrp="1"/>
          </p:cNvSpPr>
          <p:nvPr>
            <p:ph type="pic" sz="quarter" idx="14" hasCustomPrompt="1"/>
          </p:nvPr>
        </p:nvSpPr>
        <p:spPr>
          <a:xfrm>
            <a:off x="5410200" y="1334983"/>
            <a:ext cx="2168035" cy="2170217"/>
          </a:xfrm>
          <a:prstGeom prst="rect">
            <a:avLst/>
          </a:prstGeom>
          <a:solidFill>
            <a:schemeClr val="bg1">
              <a:lumMod val="75000"/>
            </a:schemeClr>
          </a:solidFill>
        </p:spPr>
        <p:txBody>
          <a:bodyPr/>
          <a:lstStyle>
            <a:lvl1pPr marL="0" indent="0" algn="ctr">
              <a:buNone/>
              <a:defRPr b="0" cap="none" spc="0">
                <a:ln w="0"/>
                <a:solidFill>
                  <a:schemeClr val="accent1"/>
                </a:solidFill>
                <a:effectLst>
                  <a:outerShdw blurRad="38100" dist="25400" dir="5400000" algn="ctr" rotWithShape="0">
                    <a:srgbClr val="6E747A">
                      <a:alpha val="43000"/>
                    </a:srgbClr>
                  </a:outerShdw>
                </a:effectLst>
              </a:defRPr>
            </a:lvl1pPr>
          </a:lstStyle>
          <a:p>
            <a:r>
              <a:rPr lang="en-US" dirty="0"/>
              <a:t>IMAGE</a:t>
            </a:r>
          </a:p>
        </p:txBody>
      </p:sp>
      <p:sp>
        <p:nvSpPr>
          <p:cNvPr id="9" name="Text Placeholder 8">
            <a:extLst>
              <a:ext uri="{FF2B5EF4-FFF2-40B4-BE49-F238E27FC236}">
                <a16:creationId xmlns:a16="http://schemas.microsoft.com/office/drawing/2014/main" id="{CE5201D1-A203-425D-9AA6-2FF4ECA127DB}"/>
              </a:ext>
            </a:extLst>
          </p:cNvPr>
          <p:cNvSpPr>
            <a:spLocks noGrp="1"/>
          </p:cNvSpPr>
          <p:nvPr>
            <p:ph type="body" sz="quarter" idx="15" hasCustomPrompt="1"/>
          </p:nvPr>
        </p:nvSpPr>
        <p:spPr>
          <a:xfrm>
            <a:off x="5314951" y="4699867"/>
            <a:ext cx="6502976" cy="1340715"/>
          </a:xfrm>
          <a:prstGeom prst="rect">
            <a:avLst/>
          </a:prstGeom>
        </p:spPr>
        <p:txBody>
          <a:bodyPr/>
          <a:lstStyle>
            <a:lvl1pPr marL="0" indent="0">
              <a:buNone/>
              <a:defRPr sz="1600" b="0">
                <a:solidFill>
                  <a:schemeClr val="tx1"/>
                </a:solidFill>
                <a:latin typeface="+mn-lt"/>
              </a:defRPr>
            </a:lvl1pPr>
          </a:lstStyle>
          <a:p>
            <a:pPr lvl="0"/>
            <a:r>
              <a:rPr lang="en-US"/>
              <a:t>Place/Insert Speaker Bio</a:t>
            </a:r>
          </a:p>
        </p:txBody>
      </p:sp>
    </p:spTree>
    <p:extLst>
      <p:ext uri="{BB962C8B-B14F-4D97-AF65-F5344CB8AC3E}">
        <p14:creationId xmlns:p14="http://schemas.microsoft.com/office/powerpoint/2010/main" val="1785907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lid Minerals Inf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823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917687F-53FE-4F17-B56B-ABA980A29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8D0473BE-1504-439B-8B02-3F07D5E18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0071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248FEC88-DF65-4159-AD02-256A6A993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0071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0" name="Text Placeholder 9">
            <a:extLst>
              <a:ext uri="{FF2B5EF4-FFF2-40B4-BE49-F238E27FC236}">
                <a16:creationId xmlns:a16="http://schemas.microsoft.com/office/drawing/2014/main" id="{10166EE3-AA12-4D08-B025-CCF654A101E9}"/>
              </a:ext>
            </a:extLst>
          </p:cNvPr>
          <p:cNvSpPr>
            <a:spLocks noGrp="1"/>
          </p:cNvSpPr>
          <p:nvPr>
            <p:ph type="body" sz="quarter" idx="10"/>
          </p:nvPr>
        </p:nvSpPr>
        <p:spPr>
          <a:xfrm>
            <a:off x="400424" y="1189038"/>
            <a:ext cx="6257551" cy="1572092"/>
          </a:xfrm>
          <a:prstGeom prst="rect">
            <a:avLst/>
          </a:prstGeom>
        </p:spPr>
        <p:txBody>
          <a:bodyPr/>
          <a:lstStyle>
            <a:lvl1pPr marL="0" indent="0">
              <a:buNone/>
              <a:defRPr sz="4000">
                <a:solidFill>
                  <a:srgbClr val="00717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8AEF1586-69C6-4701-AB59-0FDF3EA27541}"/>
              </a:ext>
            </a:extLst>
          </p:cNvPr>
          <p:cNvSpPr>
            <a:spLocks noGrp="1"/>
          </p:cNvSpPr>
          <p:nvPr>
            <p:ph type="body" sz="quarter" idx="11"/>
          </p:nvPr>
        </p:nvSpPr>
        <p:spPr>
          <a:xfrm>
            <a:off x="8008937" y="866869"/>
            <a:ext cx="4183063" cy="1894261"/>
          </a:xfrm>
          <a:prstGeom prst="rect">
            <a:avLst/>
          </a:prstGeom>
        </p:spPr>
        <p:txBody>
          <a:bodyPr/>
          <a:lstStyle>
            <a:lvl1pPr marL="0" indent="0">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4">
            <a:extLst>
              <a:ext uri="{FF2B5EF4-FFF2-40B4-BE49-F238E27FC236}">
                <a16:creationId xmlns:a16="http://schemas.microsoft.com/office/drawing/2014/main" id="{C9AF3A03-EB9A-40FC-883B-644290D3D704}"/>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21EB2D2B-7476-425F-9B88-B37A3551CD9C}"/>
              </a:ext>
            </a:extLst>
          </p:cNvPr>
          <p:cNvSpPr>
            <a:spLocks noGrp="1"/>
          </p:cNvSpPr>
          <p:nvPr>
            <p:ph type="body" sz="quarter" idx="15"/>
          </p:nvPr>
        </p:nvSpPr>
        <p:spPr>
          <a:xfrm>
            <a:off x="7410824" y="3120603"/>
            <a:ext cx="4780871" cy="3205957"/>
          </a:xfrm>
          <a:prstGeom prst="rect">
            <a:avLst/>
          </a:prstGeom>
        </p:spPr>
        <p:txBody>
          <a:bodyPr/>
          <a:lstStyle>
            <a:lvl1pPr marL="0" indent="0">
              <a:buNone/>
              <a:defRPr sz="2000">
                <a:solidFill>
                  <a:schemeClr val="bg1"/>
                </a:solidFill>
              </a:defRPr>
            </a:lvl1pPr>
            <a:lvl2pPr marL="742950" indent="-285750">
              <a:buFont typeface="Franklin Gothic Book" panose="020B05030201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109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B40E2C-51EA-4EFF-827A-A313987CA9E8}"/>
              </a:ext>
            </a:extLst>
          </p:cNvPr>
          <p:cNvSpPr>
            <a:spLocks noGrp="1"/>
          </p:cNvSpPr>
          <p:nvPr>
            <p:ph type="sldNum" sz="quarter" idx="10"/>
          </p:nvPr>
        </p:nvSpPr>
        <p:spPr/>
        <p:txBody>
          <a:bodyPr/>
          <a:lstStyle/>
          <a:p>
            <a:fld id="{9F2B7830-1F0D-4FAB-8993-9D0A8696B7B9}" type="slidenum">
              <a:rPr lang="en-US" altLang="en-US" smtClean="0"/>
              <a:pPr/>
              <a:t>‹#›</a:t>
            </a:fld>
            <a:endParaRPr lang="en-US" altLang="en-US" dirty="0"/>
          </a:p>
        </p:txBody>
      </p:sp>
      <p:sp>
        <p:nvSpPr>
          <p:cNvPr id="21" name="Picture Placeholder 20">
            <a:extLst>
              <a:ext uri="{FF2B5EF4-FFF2-40B4-BE49-F238E27FC236}">
                <a16:creationId xmlns:a16="http://schemas.microsoft.com/office/drawing/2014/main" id="{8B094118-956C-4F35-8178-06F4FF08E6E8}"/>
              </a:ext>
            </a:extLst>
          </p:cNvPr>
          <p:cNvSpPr>
            <a:spLocks noGrp="1"/>
          </p:cNvSpPr>
          <p:nvPr>
            <p:ph type="pic" sz="quarter" idx="11"/>
          </p:nvPr>
        </p:nvSpPr>
        <p:spPr>
          <a:xfrm>
            <a:off x="6576828" y="882502"/>
            <a:ext cx="5615171" cy="5571461"/>
          </a:xfrm>
          <a:custGeom>
            <a:avLst/>
            <a:gdLst>
              <a:gd name="connsiteX0" fmla="*/ 503400 w 3141663"/>
              <a:gd name="connsiteY0" fmla="*/ 0 h 3134005"/>
              <a:gd name="connsiteX1" fmla="*/ 529735 w 3141663"/>
              <a:gd name="connsiteY1" fmla="*/ 0 h 3134005"/>
              <a:gd name="connsiteX2" fmla="*/ 448769 w 3141663"/>
              <a:gd name="connsiteY2" fmla="*/ 151566 h 3134005"/>
              <a:gd name="connsiteX3" fmla="*/ 360239 w 3141663"/>
              <a:gd name="connsiteY3" fmla="*/ 342775 h 3134005"/>
              <a:gd name="connsiteX4" fmla="*/ 340208 w 3141663"/>
              <a:gd name="connsiteY4" fmla="*/ 390402 h 3134005"/>
              <a:gd name="connsiteX5" fmla="*/ 351835 w 3141663"/>
              <a:gd name="connsiteY5" fmla="*/ 374713 h 3134005"/>
              <a:gd name="connsiteX6" fmla="*/ 516428 w 3141663"/>
              <a:gd name="connsiteY6" fmla="*/ 68359 h 3134005"/>
              <a:gd name="connsiteX7" fmla="*/ 560413 w 3141663"/>
              <a:gd name="connsiteY7" fmla="*/ 420 h 3134005"/>
              <a:gd name="connsiteX8" fmla="*/ 3141663 w 3141663"/>
              <a:gd name="connsiteY8" fmla="*/ 420 h 3134005"/>
              <a:gd name="connsiteX9" fmla="*/ 3141663 w 3141663"/>
              <a:gd name="connsiteY9" fmla="*/ 3134005 h 3134005"/>
              <a:gd name="connsiteX10" fmla="*/ 326059 w 3141663"/>
              <a:gd name="connsiteY10" fmla="*/ 3134005 h 3134005"/>
              <a:gd name="connsiteX11" fmla="*/ 285997 w 3141663"/>
              <a:gd name="connsiteY11" fmla="*/ 3048276 h 3134005"/>
              <a:gd name="connsiteX12" fmla="*/ 142975 w 3141663"/>
              <a:gd name="connsiteY12" fmla="*/ 2664458 h 3134005"/>
              <a:gd name="connsiteX13" fmla="*/ 97029 w 3141663"/>
              <a:gd name="connsiteY13" fmla="*/ 2504486 h 3134005"/>
              <a:gd name="connsiteX14" fmla="*/ 97870 w 3141663"/>
              <a:gd name="connsiteY14" fmla="*/ 2519895 h 3134005"/>
              <a:gd name="connsiteX15" fmla="*/ 167209 w 3141663"/>
              <a:gd name="connsiteY15" fmla="*/ 2807199 h 3134005"/>
              <a:gd name="connsiteX16" fmla="*/ 273249 w 3141663"/>
              <a:gd name="connsiteY16" fmla="*/ 3126441 h 3134005"/>
              <a:gd name="connsiteX17" fmla="*/ 276471 w 3141663"/>
              <a:gd name="connsiteY17" fmla="*/ 3134005 h 3134005"/>
              <a:gd name="connsiteX18" fmla="*/ 251817 w 3141663"/>
              <a:gd name="connsiteY18" fmla="*/ 3134005 h 3134005"/>
              <a:gd name="connsiteX19" fmla="*/ 246074 w 3141663"/>
              <a:gd name="connsiteY19" fmla="*/ 3119997 h 3134005"/>
              <a:gd name="connsiteX20" fmla="*/ 77978 w 3141663"/>
              <a:gd name="connsiteY20" fmla="*/ 2537265 h 3134005"/>
              <a:gd name="connsiteX21" fmla="*/ 5277 w 3141663"/>
              <a:gd name="connsiteY21" fmla="*/ 1990954 h 3134005"/>
              <a:gd name="connsiteX22" fmla="*/ 20966 w 3141663"/>
              <a:gd name="connsiteY22" fmla="*/ 1522247 h 3134005"/>
              <a:gd name="connsiteX23" fmla="*/ 226183 w 3141663"/>
              <a:gd name="connsiteY23" fmla="*/ 626577 h 3134005"/>
              <a:gd name="connsiteX24" fmla="*/ 454373 w 3141663"/>
              <a:gd name="connsiteY24" fmla="*/ 89791 h 313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1663" h="3134005">
                <a:moveTo>
                  <a:pt x="503400" y="0"/>
                </a:moveTo>
                <a:lnTo>
                  <a:pt x="529735" y="0"/>
                </a:lnTo>
                <a:lnTo>
                  <a:pt x="448769" y="151566"/>
                </a:lnTo>
                <a:cubicBezTo>
                  <a:pt x="417765" y="214322"/>
                  <a:pt x="388255" y="278058"/>
                  <a:pt x="360239" y="342775"/>
                </a:cubicBezTo>
                <a:cubicBezTo>
                  <a:pt x="353375" y="358604"/>
                  <a:pt x="346231" y="374573"/>
                  <a:pt x="340208" y="390402"/>
                </a:cubicBezTo>
                <a:cubicBezTo>
                  <a:pt x="345419" y="386309"/>
                  <a:pt x="349435" y="380890"/>
                  <a:pt x="351835" y="374713"/>
                </a:cubicBezTo>
                <a:cubicBezTo>
                  <a:pt x="401339" y="269805"/>
                  <a:pt x="456278" y="167548"/>
                  <a:pt x="516428" y="68359"/>
                </a:cubicBezTo>
                <a:lnTo>
                  <a:pt x="560413" y="420"/>
                </a:lnTo>
                <a:lnTo>
                  <a:pt x="3141663" y="420"/>
                </a:lnTo>
                <a:lnTo>
                  <a:pt x="3141663" y="3134005"/>
                </a:lnTo>
                <a:lnTo>
                  <a:pt x="326059" y="3134005"/>
                </a:lnTo>
                <a:lnTo>
                  <a:pt x="285997" y="3048276"/>
                </a:lnTo>
                <a:cubicBezTo>
                  <a:pt x="231568" y="2922956"/>
                  <a:pt x="183827" y="2794837"/>
                  <a:pt x="142975" y="2664458"/>
                </a:cubicBezTo>
                <a:cubicBezTo>
                  <a:pt x="127286" y="2613889"/>
                  <a:pt x="113839" y="2562619"/>
                  <a:pt x="97029" y="2504486"/>
                </a:cubicBezTo>
                <a:cubicBezTo>
                  <a:pt x="97029" y="2509670"/>
                  <a:pt x="97029" y="2514712"/>
                  <a:pt x="97870" y="2519895"/>
                </a:cubicBezTo>
                <a:cubicBezTo>
                  <a:pt x="120843" y="2615710"/>
                  <a:pt x="140594" y="2712365"/>
                  <a:pt x="167209" y="2807199"/>
                </a:cubicBezTo>
                <a:cubicBezTo>
                  <a:pt x="198027" y="2915901"/>
                  <a:pt x="233374" y="3022314"/>
                  <a:pt x="273249" y="3126441"/>
                </a:cubicBezTo>
                <a:lnTo>
                  <a:pt x="276471" y="3134005"/>
                </a:lnTo>
                <a:lnTo>
                  <a:pt x="251817" y="3134005"/>
                </a:lnTo>
                <a:lnTo>
                  <a:pt x="246074" y="3119997"/>
                </a:lnTo>
                <a:cubicBezTo>
                  <a:pt x="173970" y="2930754"/>
                  <a:pt x="117744" y="2735837"/>
                  <a:pt x="77978" y="2537265"/>
                </a:cubicBezTo>
                <a:cubicBezTo>
                  <a:pt x="42554" y="2356826"/>
                  <a:pt x="18275" y="2174377"/>
                  <a:pt x="5277" y="1990954"/>
                </a:cubicBezTo>
                <a:cubicBezTo>
                  <a:pt x="-5262" y="1834588"/>
                  <a:pt x="-6" y="1677558"/>
                  <a:pt x="20966" y="1522247"/>
                </a:cubicBezTo>
                <a:cubicBezTo>
                  <a:pt x="57696" y="1217306"/>
                  <a:pt x="126482" y="917089"/>
                  <a:pt x="226183" y="626577"/>
                </a:cubicBezTo>
                <a:cubicBezTo>
                  <a:pt x="289182" y="442372"/>
                  <a:pt x="365445" y="262974"/>
                  <a:pt x="454373" y="89791"/>
                </a:cubicBezTo>
                <a:close/>
              </a:path>
            </a:pathLst>
          </a:custGeom>
          <a:solidFill>
            <a:schemeClr val="bg1">
              <a:lumMod val="95000"/>
            </a:schemeClr>
          </a:solidFill>
        </p:spPr>
        <p:txBody>
          <a:bodyPr wrap="square">
            <a:noAutofit/>
          </a:bodyPr>
          <a:lstStyle>
            <a:lvl1pPr marL="0" indent="0">
              <a:buNone/>
              <a:defRPr/>
            </a:lvl1pPr>
          </a:lstStyle>
          <a:p>
            <a:r>
              <a:rPr lang="en-US" dirty="0"/>
              <a:t>Click icon to add picture</a:t>
            </a:r>
          </a:p>
        </p:txBody>
      </p:sp>
      <p:sp>
        <p:nvSpPr>
          <p:cNvPr id="23" name="Title 1">
            <a:extLst>
              <a:ext uri="{FF2B5EF4-FFF2-40B4-BE49-F238E27FC236}">
                <a16:creationId xmlns:a16="http://schemas.microsoft.com/office/drawing/2014/main" id="{689E90EF-6631-47B0-9EA0-B2B8FA77DA2B}"/>
              </a:ext>
            </a:extLst>
          </p:cNvPr>
          <p:cNvSpPr>
            <a:spLocks noGrp="1"/>
          </p:cNvSpPr>
          <p:nvPr>
            <p:ph type="title"/>
          </p:nvPr>
        </p:nvSpPr>
        <p:spPr>
          <a:xfrm>
            <a:off x="0" y="1027953"/>
            <a:ext cx="7164717" cy="698336"/>
          </a:xfrm>
          <a:prstGeom prst="rect">
            <a:avLst/>
          </a:prstGeom>
        </p:spPr>
        <p:txBody>
          <a:bodyPr/>
          <a:lstStyle>
            <a:lvl1pPr>
              <a:defRPr sz="4000" b="1">
                <a:solidFill>
                  <a:srgbClr val="007172"/>
                </a:solidFill>
              </a:defRPr>
            </a:lvl1pPr>
          </a:lstStyle>
          <a:p>
            <a:r>
              <a:rPr lang="en-US"/>
              <a:t>Click to edit Master title style</a:t>
            </a:r>
          </a:p>
        </p:txBody>
      </p:sp>
      <p:sp>
        <p:nvSpPr>
          <p:cNvPr id="24" name="Text Placeholder 14">
            <a:extLst>
              <a:ext uri="{FF2B5EF4-FFF2-40B4-BE49-F238E27FC236}">
                <a16:creationId xmlns:a16="http://schemas.microsoft.com/office/drawing/2014/main" id="{C422B82F-D5A3-4520-AED7-78A792A7EB91}"/>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208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B40E2C-51EA-4EFF-827A-A313987CA9E8}"/>
              </a:ext>
            </a:extLst>
          </p:cNvPr>
          <p:cNvSpPr>
            <a:spLocks noGrp="1"/>
          </p:cNvSpPr>
          <p:nvPr>
            <p:ph type="sldNum" sz="quarter" idx="10"/>
          </p:nvPr>
        </p:nvSpPr>
        <p:spPr/>
        <p:txBody>
          <a:bodyPr/>
          <a:lstStyle/>
          <a:p>
            <a:fld id="{9F2B7830-1F0D-4FAB-8993-9D0A8696B7B9}" type="slidenum">
              <a:rPr lang="en-US" altLang="en-US" smtClean="0"/>
              <a:pPr/>
              <a:t>‹#›</a:t>
            </a:fld>
            <a:endParaRPr lang="en-US" altLang="en-US" dirty="0"/>
          </a:p>
        </p:txBody>
      </p:sp>
      <p:sp>
        <p:nvSpPr>
          <p:cNvPr id="14" name="Picture Placeholder 13">
            <a:extLst>
              <a:ext uri="{FF2B5EF4-FFF2-40B4-BE49-F238E27FC236}">
                <a16:creationId xmlns:a16="http://schemas.microsoft.com/office/drawing/2014/main" id="{1BB0D871-1526-4C5A-B9F9-7F9070DD54AE}"/>
              </a:ext>
            </a:extLst>
          </p:cNvPr>
          <p:cNvSpPr>
            <a:spLocks noGrp="1"/>
          </p:cNvSpPr>
          <p:nvPr>
            <p:ph type="pic" sz="quarter" idx="11"/>
          </p:nvPr>
        </p:nvSpPr>
        <p:spPr>
          <a:xfrm>
            <a:off x="7909542" y="854336"/>
            <a:ext cx="4270199" cy="2866816"/>
          </a:xfrm>
          <a:custGeom>
            <a:avLst/>
            <a:gdLst>
              <a:gd name="connsiteX0" fmla="*/ 563118 w 1808512"/>
              <a:gd name="connsiteY0" fmla="*/ 0 h 1214152"/>
              <a:gd name="connsiteX1" fmla="*/ 1808512 w 1808512"/>
              <a:gd name="connsiteY1" fmla="*/ 0 h 1214152"/>
              <a:gd name="connsiteX2" fmla="*/ 1808512 w 1808512"/>
              <a:gd name="connsiteY2" fmla="*/ 1214152 h 1214152"/>
              <a:gd name="connsiteX3" fmla="*/ 0 w 1808512"/>
              <a:gd name="connsiteY3" fmla="*/ 1214152 h 1214152"/>
              <a:gd name="connsiteX4" fmla="*/ 1334 w 1808512"/>
              <a:gd name="connsiteY4" fmla="*/ 1160050 h 1214152"/>
              <a:gd name="connsiteX5" fmla="*/ 555498 w 1808512"/>
              <a:gd name="connsiteY5" fmla="*/ 5239 h 121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8512" h="1214152">
                <a:moveTo>
                  <a:pt x="563118" y="0"/>
                </a:moveTo>
                <a:lnTo>
                  <a:pt x="1808512" y="0"/>
                </a:lnTo>
                <a:lnTo>
                  <a:pt x="1808512" y="1214152"/>
                </a:lnTo>
                <a:lnTo>
                  <a:pt x="0" y="1214152"/>
                </a:lnTo>
                <a:lnTo>
                  <a:pt x="1334" y="1160050"/>
                </a:lnTo>
                <a:cubicBezTo>
                  <a:pt x="24479" y="670274"/>
                  <a:pt x="220409" y="246221"/>
                  <a:pt x="555498" y="5239"/>
                </a:cubicBezTo>
                <a:close/>
              </a:path>
            </a:pathLst>
          </a:custGeom>
          <a:solidFill>
            <a:schemeClr val="bg1">
              <a:lumMod val="95000"/>
            </a:schemeClr>
          </a:solidFill>
        </p:spPr>
        <p:txBody>
          <a:bodyPr wrap="square">
            <a:noAutofit/>
          </a:bodyPr>
          <a:lstStyle>
            <a:lvl1pPr marL="0" indent="0">
              <a:buNone/>
              <a:defRPr/>
            </a:lvl1pPr>
          </a:lstStyle>
          <a:p>
            <a:r>
              <a:rPr lang="en-US" dirty="0"/>
              <a:t>Click icon to add picture</a:t>
            </a:r>
          </a:p>
        </p:txBody>
      </p:sp>
      <p:sp>
        <p:nvSpPr>
          <p:cNvPr id="17" name="Picture Placeholder 16">
            <a:extLst>
              <a:ext uri="{FF2B5EF4-FFF2-40B4-BE49-F238E27FC236}">
                <a16:creationId xmlns:a16="http://schemas.microsoft.com/office/drawing/2014/main" id="{57BE504A-D1FF-42AF-A732-DE3D9BDAFF6E}"/>
              </a:ext>
            </a:extLst>
          </p:cNvPr>
          <p:cNvSpPr>
            <a:spLocks noGrp="1"/>
          </p:cNvSpPr>
          <p:nvPr>
            <p:ph type="pic" sz="quarter" idx="12"/>
          </p:nvPr>
        </p:nvSpPr>
        <p:spPr>
          <a:xfrm>
            <a:off x="7921800" y="3764343"/>
            <a:ext cx="4270200" cy="2729108"/>
          </a:xfrm>
          <a:custGeom>
            <a:avLst/>
            <a:gdLst>
              <a:gd name="connsiteX0" fmla="*/ 762 w 1809750"/>
              <a:gd name="connsiteY0" fmla="*/ 0 h 1156621"/>
              <a:gd name="connsiteX1" fmla="*/ 1809750 w 1809750"/>
              <a:gd name="connsiteY1" fmla="*/ 0 h 1156621"/>
              <a:gd name="connsiteX2" fmla="*/ 1809750 w 1809750"/>
              <a:gd name="connsiteY2" fmla="*/ 1156621 h 1156621"/>
              <a:gd name="connsiteX3" fmla="*/ 870014 w 1809750"/>
              <a:gd name="connsiteY3" fmla="*/ 1156621 h 1156621"/>
              <a:gd name="connsiteX4" fmla="*/ 831152 w 1809750"/>
              <a:gd name="connsiteY4" fmla="*/ 1129665 h 1156621"/>
              <a:gd name="connsiteX5" fmla="*/ 651605 w 1809750"/>
              <a:gd name="connsiteY5" fmla="*/ 988695 h 1156621"/>
              <a:gd name="connsiteX6" fmla="*/ 0 w 1809750"/>
              <a:gd name="connsiteY6" fmla="*/ 31718 h 1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0" h="1156621">
                <a:moveTo>
                  <a:pt x="762" y="0"/>
                </a:moveTo>
                <a:lnTo>
                  <a:pt x="1809750" y="0"/>
                </a:lnTo>
                <a:lnTo>
                  <a:pt x="1809750" y="1156621"/>
                </a:lnTo>
                <a:lnTo>
                  <a:pt x="870014" y="1156621"/>
                </a:lnTo>
                <a:lnTo>
                  <a:pt x="831152" y="1129665"/>
                </a:lnTo>
                <a:cubicBezTo>
                  <a:pt x="770763" y="1085374"/>
                  <a:pt x="711422" y="1037558"/>
                  <a:pt x="651605" y="988695"/>
                </a:cubicBezTo>
                <a:cubicBezTo>
                  <a:pt x="322612" y="720471"/>
                  <a:pt x="0" y="500253"/>
                  <a:pt x="0" y="31718"/>
                </a:cubicBezTo>
                <a:close/>
              </a:path>
            </a:pathLst>
          </a:custGeom>
          <a:solidFill>
            <a:schemeClr val="bg1">
              <a:lumMod val="95000"/>
            </a:schemeClr>
          </a:solidFill>
        </p:spPr>
        <p:txBody>
          <a:bodyPr wrap="square">
            <a:noAutofit/>
          </a:bodyPr>
          <a:lstStyle>
            <a:lvl1pPr marL="0" indent="0">
              <a:buNone/>
              <a:defRPr/>
            </a:lvl1pPr>
          </a:lstStyle>
          <a:p>
            <a:r>
              <a:rPr lang="en-US" dirty="0"/>
              <a:t>Click icon to add picture</a:t>
            </a:r>
          </a:p>
        </p:txBody>
      </p:sp>
      <p:sp>
        <p:nvSpPr>
          <p:cNvPr id="18" name="Title 1">
            <a:extLst>
              <a:ext uri="{FF2B5EF4-FFF2-40B4-BE49-F238E27FC236}">
                <a16:creationId xmlns:a16="http://schemas.microsoft.com/office/drawing/2014/main" id="{7854E107-53D4-4B5F-B97F-B4649ADB903F}"/>
              </a:ext>
            </a:extLst>
          </p:cNvPr>
          <p:cNvSpPr>
            <a:spLocks noGrp="1"/>
          </p:cNvSpPr>
          <p:nvPr>
            <p:ph type="title"/>
          </p:nvPr>
        </p:nvSpPr>
        <p:spPr>
          <a:xfrm>
            <a:off x="0" y="1027953"/>
            <a:ext cx="7164717" cy="698336"/>
          </a:xfrm>
          <a:prstGeom prst="rect">
            <a:avLst/>
          </a:prstGeom>
        </p:spPr>
        <p:txBody>
          <a:bodyPr/>
          <a:lstStyle>
            <a:lvl1pPr>
              <a:defRPr sz="4000" b="1">
                <a:solidFill>
                  <a:srgbClr val="007172"/>
                </a:solidFill>
              </a:defRPr>
            </a:lvl1pPr>
          </a:lstStyle>
          <a:p>
            <a:r>
              <a:rPr lang="en-US"/>
              <a:t>Click to edit Master title style</a:t>
            </a:r>
          </a:p>
        </p:txBody>
      </p:sp>
      <p:sp>
        <p:nvSpPr>
          <p:cNvPr id="19" name="Text Placeholder 14">
            <a:extLst>
              <a:ext uri="{FF2B5EF4-FFF2-40B4-BE49-F238E27FC236}">
                <a16:creationId xmlns:a16="http://schemas.microsoft.com/office/drawing/2014/main" id="{92558087-C19E-43F7-A0FC-60E3000E5C47}"/>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6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B40E2C-51EA-4EFF-827A-A313987CA9E8}"/>
              </a:ext>
            </a:extLst>
          </p:cNvPr>
          <p:cNvSpPr>
            <a:spLocks noGrp="1"/>
          </p:cNvSpPr>
          <p:nvPr>
            <p:ph type="sldNum" sz="quarter" idx="10"/>
          </p:nvPr>
        </p:nvSpPr>
        <p:spPr/>
        <p:txBody>
          <a:bodyPr/>
          <a:lstStyle/>
          <a:p>
            <a:fld id="{9F2B7830-1F0D-4FAB-8993-9D0A8696B7B9}" type="slidenum">
              <a:rPr lang="en-US" altLang="en-US" smtClean="0"/>
              <a:pPr/>
              <a:t>‹#›</a:t>
            </a:fld>
            <a:endParaRPr lang="en-US" altLang="en-US" dirty="0"/>
          </a:p>
        </p:txBody>
      </p:sp>
      <p:sp>
        <p:nvSpPr>
          <p:cNvPr id="25" name="Picture Placeholder 24">
            <a:extLst>
              <a:ext uri="{FF2B5EF4-FFF2-40B4-BE49-F238E27FC236}">
                <a16:creationId xmlns:a16="http://schemas.microsoft.com/office/drawing/2014/main" id="{48DCC138-F7FA-4E81-9299-FF36AE4A444C}"/>
              </a:ext>
            </a:extLst>
          </p:cNvPr>
          <p:cNvSpPr>
            <a:spLocks noGrp="1"/>
          </p:cNvSpPr>
          <p:nvPr>
            <p:ph type="pic" sz="quarter" idx="11"/>
          </p:nvPr>
        </p:nvSpPr>
        <p:spPr>
          <a:xfrm>
            <a:off x="7211521" y="3745180"/>
            <a:ext cx="4980479" cy="2729823"/>
          </a:xfrm>
          <a:custGeom>
            <a:avLst/>
            <a:gdLst>
              <a:gd name="connsiteX0" fmla="*/ 1238 w 2130552"/>
              <a:gd name="connsiteY0" fmla="*/ 0 h 1167765"/>
              <a:gd name="connsiteX1" fmla="*/ 2130552 w 2130552"/>
              <a:gd name="connsiteY1" fmla="*/ 0 h 1167765"/>
              <a:gd name="connsiteX2" fmla="*/ 2130552 w 2130552"/>
              <a:gd name="connsiteY2" fmla="*/ 1167765 h 1167765"/>
              <a:gd name="connsiteX3" fmla="*/ 874967 w 2130552"/>
              <a:gd name="connsiteY3" fmla="*/ 1167765 h 1167765"/>
              <a:gd name="connsiteX4" fmla="*/ 835914 w 2130552"/>
              <a:gd name="connsiteY4" fmla="*/ 1140714 h 1167765"/>
              <a:gd name="connsiteX5" fmla="*/ 654939 w 2130552"/>
              <a:gd name="connsiteY5" fmla="*/ 998982 h 1167765"/>
              <a:gd name="connsiteX6" fmla="*/ 0 w 2130552"/>
              <a:gd name="connsiteY6" fmla="*/ 36957 h 116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552" h="1167765">
                <a:moveTo>
                  <a:pt x="1238" y="0"/>
                </a:moveTo>
                <a:lnTo>
                  <a:pt x="2130552" y="0"/>
                </a:lnTo>
                <a:lnTo>
                  <a:pt x="2130552" y="1167765"/>
                </a:lnTo>
                <a:lnTo>
                  <a:pt x="874967" y="1167765"/>
                </a:lnTo>
                <a:lnTo>
                  <a:pt x="835914" y="1140714"/>
                </a:lnTo>
                <a:cubicBezTo>
                  <a:pt x="775145" y="1096232"/>
                  <a:pt x="715518" y="1048131"/>
                  <a:pt x="654939" y="998982"/>
                </a:cubicBezTo>
                <a:cubicBezTo>
                  <a:pt x="324517" y="729234"/>
                  <a:pt x="0" y="507778"/>
                  <a:pt x="0" y="36957"/>
                </a:cubicBezTo>
                <a:close/>
              </a:path>
            </a:pathLst>
          </a:custGeom>
          <a:solidFill>
            <a:schemeClr val="bg1">
              <a:lumMod val="95000"/>
            </a:schemeClr>
          </a:solidFill>
        </p:spPr>
        <p:txBody>
          <a:bodyPr wrap="square">
            <a:noAutofit/>
          </a:bodyPr>
          <a:lstStyle>
            <a:lvl1pPr marL="0" indent="0">
              <a:buNone/>
              <a:defRPr/>
            </a:lvl1pPr>
          </a:lstStyle>
          <a:p>
            <a:r>
              <a:rPr lang="en-US" dirty="0"/>
              <a:t>Click icon to add picture</a:t>
            </a:r>
          </a:p>
        </p:txBody>
      </p:sp>
      <p:sp>
        <p:nvSpPr>
          <p:cNvPr id="28" name="Picture Placeholder 27">
            <a:extLst>
              <a:ext uri="{FF2B5EF4-FFF2-40B4-BE49-F238E27FC236}">
                <a16:creationId xmlns:a16="http://schemas.microsoft.com/office/drawing/2014/main" id="{5B168B99-C381-4321-A574-D5CD37EF38F5}"/>
              </a:ext>
            </a:extLst>
          </p:cNvPr>
          <p:cNvSpPr>
            <a:spLocks noGrp="1"/>
          </p:cNvSpPr>
          <p:nvPr>
            <p:ph type="pic" sz="quarter" idx="12"/>
          </p:nvPr>
        </p:nvSpPr>
        <p:spPr>
          <a:xfrm>
            <a:off x="7217145" y="860306"/>
            <a:ext cx="2647295" cy="2828089"/>
          </a:xfrm>
          <a:custGeom>
            <a:avLst/>
            <a:gdLst>
              <a:gd name="connsiteX0" fmla="*/ 565976 w 1135285"/>
              <a:gd name="connsiteY0" fmla="*/ 0 h 1212818"/>
              <a:gd name="connsiteX1" fmla="*/ 1135285 w 1135285"/>
              <a:gd name="connsiteY1" fmla="*/ 0 h 1212818"/>
              <a:gd name="connsiteX2" fmla="*/ 1135285 w 1135285"/>
              <a:gd name="connsiteY2" fmla="*/ 1212818 h 1212818"/>
              <a:gd name="connsiteX3" fmla="*/ 0 w 1135285"/>
              <a:gd name="connsiteY3" fmla="*/ 1212818 h 1212818"/>
              <a:gd name="connsiteX4" fmla="*/ 1143 w 1135285"/>
              <a:gd name="connsiteY4" fmla="*/ 1166432 h 1212818"/>
              <a:gd name="connsiteX5" fmla="*/ 557975 w 1135285"/>
              <a:gd name="connsiteY5" fmla="*/ 5239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285" h="1212818">
                <a:moveTo>
                  <a:pt x="565976" y="0"/>
                </a:moveTo>
                <a:lnTo>
                  <a:pt x="1135285" y="0"/>
                </a:lnTo>
                <a:lnTo>
                  <a:pt x="1135285" y="1212818"/>
                </a:lnTo>
                <a:lnTo>
                  <a:pt x="0" y="1212818"/>
                </a:lnTo>
                <a:lnTo>
                  <a:pt x="1143" y="1166432"/>
                </a:lnTo>
                <a:cubicBezTo>
                  <a:pt x="24575" y="673608"/>
                  <a:pt x="221742" y="247555"/>
                  <a:pt x="557975" y="5239"/>
                </a:cubicBezTo>
                <a:close/>
              </a:path>
            </a:pathLst>
          </a:custGeom>
          <a:solidFill>
            <a:schemeClr val="bg1">
              <a:lumMod val="95000"/>
            </a:schemeClr>
          </a:solidFill>
        </p:spPr>
        <p:txBody>
          <a:bodyPr wrap="square">
            <a:noAutofit/>
          </a:bodyPr>
          <a:lstStyle>
            <a:lvl1pPr marL="0" indent="0">
              <a:buNone/>
              <a:defRPr baseline="0"/>
            </a:lvl1pPr>
          </a:lstStyle>
          <a:p>
            <a:r>
              <a:rPr lang="en-US" dirty="0"/>
              <a:t>Click icon to add picture</a:t>
            </a:r>
          </a:p>
        </p:txBody>
      </p:sp>
      <p:sp>
        <p:nvSpPr>
          <p:cNvPr id="33" name="Picture Placeholder 32">
            <a:extLst>
              <a:ext uri="{FF2B5EF4-FFF2-40B4-BE49-F238E27FC236}">
                <a16:creationId xmlns:a16="http://schemas.microsoft.com/office/drawing/2014/main" id="{2C307ABF-AC80-49DE-86DA-A0493B500E81}"/>
              </a:ext>
            </a:extLst>
          </p:cNvPr>
          <p:cNvSpPr>
            <a:spLocks noGrp="1"/>
          </p:cNvSpPr>
          <p:nvPr>
            <p:ph type="pic" sz="quarter" idx="13"/>
          </p:nvPr>
        </p:nvSpPr>
        <p:spPr>
          <a:xfrm>
            <a:off x="9916868" y="859333"/>
            <a:ext cx="2275132" cy="2843187"/>
          </a:xfrm>
          <a:custGeom>
            <a:avLst/>
            <a:gdLst>
              <a:gd name="connsiteX0" fmla="*/ 0 w 967073"/>
              <a:gd name="connsiteY0" fmla="*/ 0 h 1208532"/>
              <a:gd name="connsiteX1" fmla="*/ 967073 w 967073"/>
              <a:gd name="connsiteY1" fmla="*/ 0 h 1208532"/>
              <a:gd name="connsiteX2" fmla="*/ 967073 w 967073"/>
              <a:gd name="connsiteY2" fmla="*/ 1208532 h 1208532"/>
              <a:gd name="connsiteX3" fmla="*/ 0 w 967073"/>
              <a:gd name="connsiteY3" fmla="*/ 1208532 h 1208532"/>
            </a:gdLst>
            <a:ahLst/>
            <a:cxnLst>
              <a:cxn ang="0">
                <a:pos x="connsiteX0" y="connsiteY0"/>
              </a:cxn>
              <a:cxn ang="0">
                <a:pos x="connsiteX1" y="connsiteY1"/>
              </a:cxn>
              <a:cxn ang="0">
                <a:pos x="connsiteX2" y="connsiteY2"/>
              </a:cxn>
              <a:cxn ang="0">
                <a:pos x="connsiteX3" y="connsiteY3"/>
              </a:cxn>
            </a:cxnLst>
            <a:rect l="l" t="t" r="r" b="b"/>
            <a:pathLst>
              <a:path w="967073" h="1208532">
                <a:moveTo>
                  <a:pt x="0" y="0"/>
                </a:moveTo>
                <a:lnTo>
                  <a:pt x="967073" y="0"/>
                </a:lnTo>
                <a:lnTo>
                  <a:pt x="967073" y="1208532"/>
                </a:lnTo>
                <a:lnTo>
                  <a:pt x="0" y="1208532"/>
                </a:lnTo>
                <a:close/>
              </a:path>
            </a:pathLst>
          </a:custGeom>
          <a:solidFill>
            <a:schemeClr val="bg1">
              <a:lumMod val="95000"/>
            </a:schemeClr>
          </a:solidFill>
        </p:spPr>
        <p:txBody>
          <a:bodyPr wrap="square">
            <a:noAutofit/>
          </a:bodyPr>
          <a:lstStyle>
            <a:lvl1pPr marL="0" indent="0">
              <a:buNone/>
              <a:defRPr/>
            </a:lvl1pPr>
          </a:lstStyle>
          <a:p>
            <a:r>
              <a:rPr lang="en-US" dirty="0"/>
              <a:t>Click icon to add picture</a:t>
            </a:r>
          </a:p>
        </p:txBody>
      </p:sp>
      <p:sp>
        <p:nvSpPr>
          <p:cNvPr id="34" name="Title 1">
            <a:extLst>
              <a:ext uri="{FF2B5EF4-FFF2-40B4-BE49-F238E27FC236}">
                <a16:creationId xmlns:a16="http://schemas.microsoft.com/office/drawing/2014/main" id="{AF387D82-D7BB-4DF2-A75D-6A06EC5D3947}"/>
              </a:ext>
            </a:extLst>
          </p:cNvPr>
          <p:cNvSpPr>
            <a:spLocks noGrp="1"/>
          </p:cNvSpPr>
          <p:nvPr>
            <p:ph type="title"/>
          </p:nvPr>
        </p:nvSpPr>
        <p:spPr>
          <a:xfrm>
            <a:off x="0" y="1027953"/>
            <a:ext cx="7164717" cy="698336"/>
          </a:xfrm>
          <a:prstGeom prst="rect">
            <a:avLst/>
          </a:prstGeom>
        </p:spPr>
        <p:txBody>
          <a:bodyPr/>
          <a:lstStyle>
            <a:lvl1pPr>
              <a:defRPr sz="4000" b="1">
                <a:solidFill>
                  <a:srgbClr val="007172"/>
                </a:solidFill>
              </a:defRPr>
            </a:lvl1pPr>
          </a:lstStyle>
          <a:p>
            <a:r>
              <a:rPr lang="en-US"/>
              <a:t>Click to edit Master title style</a:t>
            </a:r>
          </a:p>
        </p:txBody>
      </p:sp>
      <p:sp>
        <p:nvSpPr>
          <p:cNvPr id="35" name="Text Placeholder 14">
            <a:extLst>
              <a:ext uri="{FF2B5EF4-FFF2-40B4-BE49-F238E27FC236}">
                <a16:creationId xmlns:a16="http://schemas.microsoft.com/office/drawing/2014/main" id="{4DD47471-12E5-410E-A7AE-8D5130351DD9}"/>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665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2E77B0"/>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2E77B0"/>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173788"/>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4295A968-23A1-4AE3-BF39-4F7DD8DC56F2}" type="datetimeFigureOut">
              <a:rPr lang="en-US" smtClean="0"/>
              <a:pPr>
                <a:defRPr/>
              </a:pPr>
              <a:t>8/24/2022</a:t>
            </a:fld>
            <a:endParaRPr lang="en-US" dirty="0"/>
          </a:p>
        </p:txBody>
      </p:sp>
      <p:sp>
        <p:nvSpPr>
          <p:cNvPr id="6" name="Footer Placeholder 5"/>
          <p:cNvSpPr>
            <a:spLocks noGrp="1"/>
          </p:cNvSpPr>
          <p:nvPr>
            <p:ph type="ftr" sz="quarter" idx="11"/>
          </p:nvPr>
        </p:nvSpPr>
        <p:spPr>
          <a:xfrm>
            <a:off x="4165600" y="6153008"/>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7" name="Slide Number Placeholder 6"/>
          <p:cNvSpPr>
            <a:spLocks noGrp="1"/>
          </p:cNvSpPr>
          <p:nvPr>
            <p:ph type="sldNum" sz="quarter" idx="12"/>
          </p:nvPr>
        </p:nvSpPr>
        <p:spPr>
          <a:xfrm>
            <a:off x="9594851" y="6153008"/>
            <a:ext cx="1987549" cy="365125"/>
          </a:xfrm>
        </p:spPr>
        <p:txBody>
          <a:bodyPr/>
          <a:lstStyle>
            <a:lvl1pPr defTabSz="914400">
              <a:defRPr>
                <a:solidFill>
                  <a:srgbClr val="77ADCE"/>
                </a:solidFill>
              </a:defRPr>
            </a:lvl1pPr>
          </a:lstStyle>
          <a:p>
            <a:fld id="{C1C30160-7EE6-4C19-B831-18E209B414B0}" type="slidenum">
              <a:rPr lang="en-US" altLang="en-US" smtClean="0"/>
              <a:pPr/>
              <a:t>‹#›</a:t>
            </a:fld>
            <a:endParaRPr lang="en-US" altLang="en-US" dirty="0"/>
          </a:p>
        </p:txBody>
      </p:sp>
      <p:sp>
        <p:nvSpPr>
          <p:cNvPr id="8" name="Title 1">
            <a:extLst>
              <a:ext uri="{FF2B5EF4-FFF2-40B4-BE49-F238E27FC236}">
                <a16:creationId xmlns:a16="http://schemas.microsoft.com/office/drawing/2014/main" id="{9FD42DD6-3841-4BEF-BD37-7654E25BDA54}"/>
              </a:ext>
            </a:extLst>
          </p:cNvPr>
          <p:cNvSpPr>
            <a:spLocks noGrp="1"/>
          </p:cNvSpPr>
          <p:nvPr>
            <p:ph type="title"/>
          </p:nvPr>
        </p:nvSpPr>
        <p:spPr>
          <a:xfrm>
            <a:off x="609600" y="865864"/>
            <a:ext cx="10972800" cy="860425"/>
          </a:xfrm>
          <a:prstGeom prst="rect">
            <a:avLst/>
          </a:prstGeom>
        </p:spPr>
        <p:txBody>
          <a:bodyPr/>
          <a:lstStyle>
            <a:lvl1pPr>
              <a:defRPr sz="4000" b="1">
                <a:solidFill>
                  <a:srgbClr val="007172"/>
                </a:solidFill>
              </a:defRPr>
            </a:lvl1pPr>
          </a:lstStyle>
          <a:p>
            <a:r>
              <a:rPr lang="en-US"/>
              <a:t>Click to edit Master title style</a:t>
            </a:r>
          </a:p>
        </p:txBody>
      </p:sp>
    </p:spTree>
    <p:extLst>
      <p:ext uri="{BB962C8B-B14F-4D97-AF65-F5344CB8AC3E}">
        <p14:creationId xmlns:p14="http://schemas.microsoft.com/office/powerpoint/2010/main" val="1335569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65864"/>
            <a:ext cx="10972800" cy="860425"/>
          </a:xfrm>
          <a:prstGeom prst="rect">
            <a:avLst/>
          </a:prstGeom>
        </p:spPr>
        <p:txBody>
          <a:bodyPr/>
          <a:lstStyle>
            <a:lvl1pPr>
              <a:defRPr sz="4000" b="1">
                <a:solidFill>
                  <a:srgbClr val="00717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5C0C3BCC-F784-43E3-9594-346EB9C34749}" type="datetimeFigureOut">
              <a:rPr lang="en-US" smtClean="0"/>
              <a:pPr>
                <a:defRPr/>
              </a:pPr>
              <a:t>8/24/2022</a:t>
            </a:fld>
            <a:endParaRPr lang="en-US" dirty="0"/>
          </a:p>
        </p:txBody>
      </p:sp>
      <p:sp>
        <p:nvSpPr>
          <p:cNvPr id="8" name="Footer Placeholder 7"/>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9" name="Slide Number Placeholder 8"/>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C015238D-7699-410A-8F90-0037E31F66CA}" type="slidenum">
              <a:rPr lang="en-US" altLang="en-US" smtClean="0"/>
              <a:pPr/>
              <a:t>‹#›</a:t>
            </a:fld>
            <a:endParaRPr lang="en-US" altLang="en-US" dirty="0"/>
          </a:p>
        </p:txBody>
      </p:sp>
    </p:spTree>
    <p:extLst>
      <p:ext uri="{BB962C8B-B14F-4D97-AF65-F5344CB8AC3E}">
        <p14:creationId xmlns:p14="http://schemas.microsoft.com/office/powerpoint/2010/main" val="2700448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dirty="0"/>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dirty="0"/>
          </a:p>
        </p:txBody>
      </p:sp>
      <p:sp>
        <p:nvSpPr>
          <p:cNvPr id="6" name="Title 1">
            <a:extLst>
              <a:ext uri="{FF2B5EF4-FFF2-40B4-BE49-F238E27FC236}">
                <a16:creationId xmlns:a16="http://schemas.microsoft.com/office/drawing/2014/main" id="{5EFB9C5B-4F58-4C95-9918-EB3C36AB44A4}"/>
              </a:ext>
            </a:extLst>
          </p:cNvPr>
          <p:cNvSpPr>
            <a:spLocks noGrp="1"/>
          </p:cNvSpPr>
          <p:nvPr>
            <p:ph type="title"/>
          </p:nvPr>
        </p:nvSpPr>
        <p:spPr>
          <a:xfrm>
            <a:off x="609600" y="865864"/>
            <a:ext cx="10972800" cy="860425"/>
          </a:xfrm>
          <a:prstGeom prst="rect">
            <a:avLst/>
          </a:prstGeom>
        </p:spPr>
        <p:txBody>
          <a:bodyPr/>
          <a:lstStyle>
            <a:lvl1pPr>
              <a:defRPr sz="4000" b="1">
                <a:solidFill>
                  <a:srgbClr val="007172"/>
                </a:solidFill>
              </a:defRPr>
            </a:lvl1pPr>
          </a:lstStyle>
          <a:p>
            <a:r>
              <a:rPr lang="en-US"/>
              <a:t>Click to edit Master title style</a:t>
            </a:r>
          </a:p>
        </p:txBody>
      </p:sp>
    </p:spTree>
    <p:extLst>
      <p:ext uri="{BB962C8B-B14F-4D97-AF65-F5344CB8AC3E}">
        <p14:creationId xmlns:p14="http://schemas.microsoft.com/office/powerpoint/2010/main" val="3077116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sz="4000" b="1">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dirty="0"/>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dirty="0"/>
          </a:p>
        </p:txBody>
      </p:sp>
    </p:spTree>
    <p:extLst>
      <p:ext uri="{BB962C8B-B14F-4D97-AF65-F5344CB8AC3E}">
        <p14:creationId xmlns:p14="http://schemas.microsoft.com/office/powerpoint/2010/main" val="15495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1905987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sz="4000" b="1">
                <a:solidFill>
                  <a:srgbClr val="2E77B0"/>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dirty="0"/>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dirty="0"/>
          </a:p>
        </p:txBody>
      </p:sp>
    </p:spTree>
    <p:extLst>
      <p:ext uri="{BB962C8B-B14F-4D97-AF65-F5344CB8AC3E}">
        <p14:creationId xmlns:p14="http://schemas.microsoft.com/office/powerpoint/2010/main" val="2330290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sz="4000" b="1">
                <a:solidFill>
                  <a:srgbClr val="8F1D26"/>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dirty="0"/>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dirty="0"/>
          </a:p>
        </p:txBody>
      </p:sp>
    </p:spTree>
    <p:extLst>
      <p:ext uri="{BB962C8B-B14F-4D97-AF65-F5344CB8AC3E}">
        <p14:creationId xmlns:p14="http://schemas.microsoft.com/office/powerpoint/2010/main" val="2404083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90096"/>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94F35549-9CDE-42E1-94FE-DC922A240061}" type="datetimeFigureOut">
              <a:rPr lang="en-US" smtClean="0"/>
              <a:pPr>
                <a:defRPr/>
              </a:pPr>
              <a:t>8/24/2022</a:t>
            </a:fld>
            <a:endParaRPr lang="en-US" dirty="0"/>
          </a:p>
        </p:txBody>
      </p:sp>
      <p:sp>
        <p:nvSpPr>
          <p:cNvPr id="3" name="Footer Placeholder 2"/>
          <p:cNvSpPr>
            <a:spLocks noGrp="1"/>
          </p:cNvSpPr>
          <p:nvPr>
            <p:ph type="ftr" sz="quarter" idx="11"/>
          </p:nvPr>
        </p:nvSpPr>
        <p:spPr>
          <a:xfrm>
            <a:off x="4165600" y="6190096"/>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4" name="Slide Number Placeholder 3"/>
          <p:cNvSpPr>
            <a:spLocks noGrp="1"/>
          </p:cNvSpPr>
          <p:nvPr>
            <p:ph type="sldNum" sz="quarter" idx="12"/>
          </p:nvPr>
        </p:nvSpPr>
        <p:spPr>
          <a:xfrm>
            <a:off x="9594851" y="6190096"/>
            <a:ext cx="1987549" cy="365125"/>
          </a:xfrm>
        </p:spPr>
        <p:txBody>
          <a:bodyPr/>
          <a:lstStyle>
            <a:lvl1pPr defTabSz="914400">
              <a:defRPr>
                <a:solidFill>
                  <a:srgbClr val="77ADCE"/>
                </a:solidFill>
              </a:defRPr>
            </a:lvl1pPr>
          </a:lstStyle>
          <a:p>
            <a:fld id="{4772A4CD-6172-467A-825B-5746FE891F15}" type="slidenum">
              <a:rPr lang="en-US" altLang="en-US" smtClean="0"/>
              <a:pPr/>
              <a:t>‹#›</a:t>
            </a:fld>
            <a:endParaRPr lang="en-US" altLang="en-US" dirty="0"/>
          </a:p>
        </p:txBody>
      </p:sp>
    </p:spTree>
    <p:extLst>
      <p:ext uri="{BB962C8B-B14F-4D97-AF65-F5344CB8AC3E}">
        <p14:creationId xmlns:p14="http://schemas.microsoft.com/office/powerpoint/2010/main" val="2364019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20436"/>
            <a:ext cx="6815667" cy="5405728"/>
          </a:xfrm>
          <a:prstGeom prst="rect">
            <a:avLst/>
          </a:prstGeom>
        </p:spPr>
        <p:txBody>
          <a:bodyPr/>
          <a:lstStyle>
            <a:lvl1pPr>
              <a:defRPr sz="3200">
                <a:solidFill>
                  <a:srgbClr val="2E77B0"/>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19825"/>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21F240C-80DE-4B65-99F6-63BA8E6142D1}" type="datetimeFigureOut">
              <a:rPr lang="en-US" smtClean="0"/>
              <a:pPr>
                <a:defRPr/>
              </a:pPr>
              <a:t>8/24/2022</a:t>
            </a:fld>
            <a:endParaRPr lang="en-US" dirty="0"/>
          </a:p>
        </p:txBody>
      </p:sp>
      <p:sp>
        <p:nvSpPr>
          <p:cNvPr id="6" name="Footer Placeholder 5"/>
          <p:cNvSpPr>
            <a:spLocks noGrp="1"/>
          </p:cNvSpPr>
          <p:nvPr>
            <p:ph type="ftr" sz="quarter" idx="11"/>
          </p:nvPr>
        </p:nvSpPr>
        <p:spPr>
          <a:xfrm>
            <a:off x="4165600" y="6219825"/>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7" name="Slide Number Placeholder 6"/>
          <p:cNvSpPr>
            <a:spLocks noGrp="1"/>
          </p:cNvSpPr>
          <p:nvPr>
            <p:ph type="sldNum" sz="quarter" idx="12"/>
          </p:nvPr>
        </p:nvSpPr>
        <p:spPr>
          <a:xfrm>
            <a:off x="9594851" y="6219825"/>
            <a:ext cx="1987549" cy="365125"/>
          </a:xfrm>
        </p:spPr>
        <p:txBody>
          <a:bodyPr/>
          <a:lstStyle>
            <a:lvl1pPr defTabSz="914400">
              <a:defRPr>
                <a:solidFill>
                  <a:srgbClr val="77ADCE"/>
                </a:solidFill>
              </a:defRPr>
            </a:lvl1pPr>
          </a:lstStyle>
          <a:p>
            <a:fld id="{C7161504-A031-45B5-B775-E71662D47BF6}" type="slidenum">
              <a:rPr lang="en-US" altLang="en-US" smtClean="0"/>
              <a:pPr/>
              <a:t>‹#›</a:t>
            </a:fld>
            <a:endParaRPr lang="en-US" altLang="en-US" dirty="0"/>
          </a:p>
        </p:txBody>
      </p:sp>
    </p:spTree>
    <p:extLst>
      <p:ext uri="{BB962C8B-B14F-4D97-AF65-F5344CB8AC3E}">
        <p14:creationId xmlns:p14="http://schemas.microsoft.com/office/powerpoint/2010/main" val="4119033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80141"/>
            <a:ext cx="7315200" cy="3747434"/>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31370"/>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88007A75-102D-4680-BEAC-B6616BF93D11}" type="datetimeFigureOut">
              <a:rPr lang="en-US" smtClean="0"/>
              <a:pPr>
                <a:defRPr/>
              </a:pPr>
              <a:t>8/24/2022</a:t>
            </a:fld>
            <a:endParaRPr lang="en-US" dirty="0"/>
          </a:p>
        </p:txBody>
      </p:sp>
      <p:sp>
        <p:nvSpPr>
          <p:cNvPr id="6" name="Footer Placeholder 5"/>
          <p:cNvSpPr>
            <a:spLocks noGrp="1"/>
          </p:cNvSpPr>
          <p:nvPr>
            <p:ph type="ftr" sz="quarter" idx="11"/>
          </p:nvPr>
        </p:nvSpPr>
        <p:spPr>
          <a:xfrm>
            <a:off x="4165600" y="6231370"/>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7" name="Slide Number Placeholder 6"/>
          <p:cNvSpPr>
            <a:spLocks noGrp="1"/>
          </p:cNvSpPr>
          <p:nvPr>
            <p:ph type="sldNum" sz="quarter" idx="12"/>
          </p:nvPr>
        </p:nvSpPr>
        <p:spPr>
          <a:xfrm>
            <a:off x="9594851" y="6231370"/>
            <a:ext cx="1987549" cy="365125"/>
          </a:xfrm>
        </p:spPr>
        <p:txBody>
          <a:bodyPr/>
          <a:lstStyle>
            <a:lvl1pPr defTabSz="914400">
              <a:defRPr>
                <a:solidFill>
                  <a:srgbClr val="77ADCE"/>
                </a:solidFill>
              </a:defRPr>
            </a:lvl1pPr>
          </a:lstStyle>
          <a:p>
            <a:fld id="{61B3F113-8E0C-4D9A-96C6-5408838915DB}" type="slidenum">
              <a:rPr lang="en-US" altLang="en-US" smtClean="0"/>
              <a:pPr/>
              <a:t>‹#›</a:t>
            </a:fld>
            <a:endParaRPr lang="en-US" altLang="en-US" dirty="0"/>
          </a:p>
        </p:txBody>
      </p:sp>
    </p:spTree>
    <p:extLst>
      <p:ext uri="{BB962C8B-B14F-4D97-AF65-F5344CB8AC3E}">
        <p14:creationId xmlns:p14="http://schemas.microsoft.com/office/powerpoint/2010/main" val="2093762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905000"/>
            <a:ext cx="10972800" cy="36782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1219AC5-39CA-4C64-808C-3369B9E32E33}" type="datetimeFigureOut">
              <a:rPr lang="en-US" smtClean="0"/>
              <a:pPr>
                <a:defRPr/>
              </a:pPr>
              <a:t>8/24/2022</a:t>
            </a:fld>
            <a:endParaRPr lang="en-US" dirty="0"/>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dirty="0"/>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6D59DCAC-3579-45A1-93B7-1BBF08EE5171}" type="slidenum">
              <a:rPr lang="en-US" altLang="en-US" smtClean="0"/>
              <a:pPr/>
              <a:t>‹#›</a:t>
            </a:fld>
            <a:endParaRPr lang="en-US" altLang="en-US" dirty="0"/>
          </a:p>
        </p:txBody>
      </p:sp>
    </p:spTree>
    <p:extLst>
      <p:ext uri="{BB962C8B-B14F-4D97-AF65-F5344CB8AC3E}">
        <p14:creationId xmlns:p14="http://schemas.microsoft.com/office/powerpoint/2010/main" val="850300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Desig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755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Desig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50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lank Slide - DEMD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906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lank Slide - DEMD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93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8A5C15A-3757-47E9-A294-B009E1F3BED6}" type="datetimeFigureOut">
              <a:rPr lang="en-US" smtClean="0"/>
              <a:pPr>
                <a:defRPr/>
              </a:pPr>
              <a:t>8/24/2022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solidFill>
                  <a:srgbClr val="77ADCE"/>
                </a:solidFill>
              </a:defRPr>
            </a:lvl1pPr>
          </a:lstStyle>
          <a:p>
            <a:fld id="{DFB783AA-8521-46F3-A200-0ECD952FD224}" type="slidenum">
              <a:rPr lang="en-US" altLang="en-US" smtClean="0"/>
              <a:pPr/>
              <a:t>‹#›</a:t>
            </a:fld>
            <a:endParaRPr lang="en-US" altLang="en-US"/>
          </a:p>
        </p:txBody>
      </p:sp>
      <p:sp>
        <p:nvSpPr>
          <p:cNvPr id="11" name="Picture Placeholder 7">
            <a:extLst>
              <a:ext uri="{FF2B5EF4-FFF2-40B4-BE49-F238E27FC236}">
                <a16:creationId xmlns:a16="http://schemas.microsoft.com/office/drawing/2014/main" id="{9541AD91-7013-4697-ACAE-DA4E28F5AE5F}"/>
              </a:ext>
            </a:extLst>
          </p:cNvPr>
          <p:cNvSpPr>
            <a:spLocks noGrp="1"/>
          </p:cNvSpPr>
          <p:nvPr>
            <p:ph type="pic" sz="quarter" idx="14" hasCustomPrompt="1"/>
          </p:nvPr>
        </p:nvSpPr>
        <p:spPr>
          <a:xfrm>
            <a:off x="5410200" y="1334983"/>
            <a:ext cx="2168035" cy="2170217"/>
          </a:xfrm>
          <a:prstGeom prst="rect">
            <a:avLst/>
          </a:prstGeom>
          <a:solidFill>
            <a:schemeClr val="bg1">
              <a:lumMod val="75000"/>
            </a:schemeClr>
          </a:solidFill>
        </p:spPr>
        <p:txBody>
          <a:bodyPr/>
          <a:lstStyle>
            <a:lvl1pPr marL="0" indent="0" algn="ctr">
              <a:buNone/>
              <a:defRPr b="0" cap="none" spc="0">
                <a:ln w="0"/>
                <a:solidFill>
                  <a:schemeClr val="accent1"/>
                </a:solidFill>
                <a:effectLst>
                  <a:outerShdw blurRad="38100" dist="25400" dir="5400000" algn="ctr" rotWithShape="0">
                    <a:srgbClr val="6E747A">
                      <a:alpha val="43000"/>
                    </a:srgbClr>
                  </a:outerShdw>
                </a:effectLst>
              </a:defRPr>
            </a:lvl1pPr>
          </a:lstStyle>
          <a:p>
            <a:r>
              <a:rPr lang="en-US"/>
              <a:t>IMAGE</a:t>
            </a:r>
          </a:p>
        </p:txBody>
      </p:sp>
      <p:sp>
        <p:nvSpPr>
          <p:cNvPr id="9" name="Text Placeholder 8">
            <a:extLst>
              <a:ext uri="{FF2B5EF4-FFF2-40B4-BE49-F238E27FC236}">
                <a16:creationId xmlns:a16="http://schemas.microsoft.com/office/drawing/2014/main" id="{CE5201D1-A203-425D-9AA6-2FF4ECA127DB}"/>
              </a:ext>
            </a:extLst>
          </p:cNvPr>
          <p:cNvSpPr>
            <a:spLocks noGrp="1"/>
          </p:cNvSpPr>
          <p:nvPr>
            <p:ph type="body" sz="quarter" idx="15" hasCustomPrompt="1"/>
          </p:nvPr>
        </p:nvSpPr>
        <p:spPr>
          <a:xfrm>
            <a:off x="5314951" y="4699867"/>
            <a:ext cx="6502976" cy="1340715"/>
          </a:xfrm>
          <a:prstGeom prst="rect">
            <a:avLst/>
          </a:prstGeom>
        </p:spPr>
        <p:txBody>
          <a:bodyPr/>
          <a:lstStyle>
            <a:lvl1pPr marL="0" indent="0">
              <a:buNone/>
              <a:defRPr sz="1600" b="0">
                <a:solidFill>
                  <a:schemeClr val="tx1"/>
                </a:solidFill>
                <a:latin typeface="+mn-lt"/>
              </a:defRPr>
            </a:lvl1pPr>
          </a:lstStyle>
          <a:p>
            <a:pPr lvl="0"/>
            <a:r>
              <a:rPr lang="en-US"/>
              <a:t>Place/Insert Speaker Bio</a:t>
            </a:r>
          </a:p>
        </p:txBody>
      </p:sp>
    </p:spTree>
    <p:extLst>
      <p:ext uri="{BB962C8B-B14F-4D97-AF65-F5344CB8AC3E}">
        <p14:creationId xmlns:p14="http://schemas.microsoft.com/office/powerpoint/2010/main" val="42308275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69747"/>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216729"/>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2524317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 DEMD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95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2458781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4005583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8018"/>
            <a:ext cx="10972800" cy="8604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905000"/>
            <a:ext cx="10972800" cy="3678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C35D9855-E072-412D-98B8-AB44412571A1}"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20A7550D-24F0-410B-84D0-0957AB4B2891}" type="slidenum">
              <a:rPr lang="en-US" altLang="en-US" smtClean="0"/>
              <a:pPr/>
              <a:t>‹#›</a:t>
            </a:fld>
            <a:endParaRPr lang="en-US" altLang="en-US"/>
          </a:p>
        </p:txBody>
      </p:sp>
    </p:spTree>
    <p:extLst>
      <p:ext uri="{BB962C8B-B14F-4D97-AF65-F5344CB8AC3E}">
        <p14:creationId xmlns:p14="http://schemas.microsoft.com/office/powerpoint/2010/main" val="4039047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 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8A5C15A-3757-47E9-A294-B009E1F3BED6}" type="datetimeFigureOut">
              <a:rPr lang="en-US" smtClean="0"/>
              <a:pPr>
                <a:defRPr/>
              </a:pPr>
              <a:t>8/24/2022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solidFill>
                  <a:srgbClr val="77ADCE"/>
                </a:solidFill>
              </a:defRPr>
            </a:lvl1pPr>
          </a:lstStyle>
          <a:p>
            <a:fld id="{DFB783AA-8521-46F3-A200-0ECD952FD224}" type="slidenum">
              <a:rPr lang="en-US" altLang="en-US" smtClean="0"/>
              <a:pPr/>
              <a:t>‹#›</a:t>
            </a:fld>
            <a:endParaRPr lang="en-US" altLang="en-US"/>
          </a:p>
        </p:txBody>
      </p:sp>
      <p:sp>
        <p:nvSpPr>
          <p:cNvPr id="11" name="Picture Placeholder 7">
            <a:extLst>
              <a:ext uri="{FF2B5EF4-FFF2-40B4-BE49-F238E27FC236}">
                <a16:creationId xmlns:a16="http://schemas.microsoft.com/office/drawing/2014/main" id="{9541AD91-7013-4697-ACAE-DA4E28F5AE5F}"/>
              </a:ext>
            </a:extLst>
          </p:cNvPr>
          <p:cNvSpPr>
            <a:spLocks noGrp="1"/>
          </p:cNvSpPr>
          <p:nvPr>
            <p:ph type="pic" sz="quarter" idx="14" hasCustomPrompt="1"/>
          </p:nvPr>
        </p:nvSpPr>
        <p:spPr>
          <a:xfrm>
            <a:off x="5410200" y="1334983"/>
            <a:ext cx="2168035" cy="2170217"/>
          </a:xfrm>
          <a:prstGeom prst="rect">
            <a:avLst/>
          </a:prstGeom>
          <a:solidFill>
            <a:schemeClr val="bg1">
              <a:lumMod val="75000"/>
            </a:schemeClr>
          </a:solidFill>
        </p:spPr>
        <p:txBody>
          <a:bodyPr/>
          <a:lstStyle>
            <a:lvl1pPr marL="0" indent="0" algn="ctr">
              <a:buNone/>
              <a:defRPr b="0" cap="none" spc="0">
                <a:ln w="0"/>
                <a:solidFill>
                  <a:schemeClr val="accent1"/>
                </a:solidFill>
                <a:effectLst>
                  <a:outerShdw blurRad="38100" dist="25400" dir="5400000" algn="ctr" rotWithShape="0">
                    <a:srgbClr val="6E747A">
                      <a:alpha val="43000"/>
                    </a:srgbClr>
                  </a:outerShdw>
                </a:effectLst>
              </a:defRPr>
            </a:lvl1pPr>
          </a:lstStyle>
          <a:p>
            <a:r>
              <a:rPr lang="en-US"/>
              <a:t>IMAGE</a:t>
            </a:r>
          </a:p>
        </p:txBody>
      </p:sp>
      <p:sp>
        <p:nvSpPr>
          <p:cNvPr id="9" name="Text Placeholder 8">
            <a:extLst>
              <a:ext uri="{FF2B5EF4-FFF2-40B4-BE49-F238E27FC236}">
                <a16:creationId xmlns:a16="http://schemas.microsoft.com/office/drawing/2014/main" id="{CE5201D1-A203-425D-9AA6-2FF4ECA127DB}"/>
              </a:ext>
            </a:extLst>
          </p:cNvPr>
          <p:cNvSpPr>
            <a:spLocks noGrp="1"/>
          </p:cNvSpPr>
          <p:nvPr>
            <p:ph type="body" sz="quarter" idx="15" hasCustomPrompt="1"/>
          </p:nvPr>
        </p:nvSpPr>
        <p:spPr>
          <a:xfrm>
            <a:off x="5314951" y="4699867"/>
            <a:ext cx="6502976" cy="1340715"/>
          </a:xfrm>
          <a:prstGeom prst="rect">
            <a:avLst/>
          </a:prstGeom>
        </p:spPr>
        <p:txBody>
          <a:bodyPr/>
          <a:lstStyle>
            <a:lvl1pPr marL="0" indent="0">
              <a:buNone/>
              <a:defRPr sz="1600" b="0">
                <a:solidFill>
                  <a:schemeClr val="tx1"/>
                </a:solidFill>
                <a:latin typeface="+mn-lt"/>
              </a:defRPr>
            </a:lvl1pPr>
          </a:lstStyle>
          <a:p>
            <a:pPr lvl="0"/>
            <a:r>
              <a:rPr lang="en-US"/>
              <a:t>Place/Insert Speaker Bio</a:t>
            </a:r>
          </a:p>
        </p:txBody>
      </p:sp>
    </p:spTree>
    <p:extLst>
      <p:ext uri="{BB962C8B-B14F-4D97-AF65-F5344CB8AC3E}">
        <p14:creationId xmlns:p14="http://schemas.microsoft.com/office/powerpoint/2010/main" val="2134339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ro Page (Fir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8A5C15A-3757-47E9-A294-B009E1F3BED6}" type="datetimeFigureOut">
              <a:rPr lang="en-US" smtClean="0"/>
              <a:pPr>
                <a:defRPr/>
              </a:pPr>
              <a:t>8/24/2022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solidFill>
                  <a:srgbClr val="77ADCE"/>
                </a:solidFill>
              </a:defRPr>
            </a:lvl1pPr>
          </a:lstStyle>
          <a:p>
            <a:fld id="{DFB783AA-8521-46F3-A200-0ECD952FD224}" type="slidenum">
              <a:rPr lang="en-US" altLang="en-US" smtClean="0"/>
              <a:pPr/>
              <a:t>‹#›</a:t>
            </a:fld>
            <a:endParaRPr lang="en-US" altLang="en-US"/>
          </a:p>
        </p:txBody>
      </p:sp>
      <p:sp>
        <p:nvSpPr>
          <p:cNvPr id="13" name="Title 1">
            <a:extLst>
              <a:ext uri="{FF2B5EF4-FFF2-40B4-BE49-F238E27FC236}">
                <a16:creationId xmlns:a16="http://schemas.microsoft.com/office/drawing/2014/main" id="{372B2346-F691-4DB0-B114-488933B49155}"/>
              </a:ext>
            </a:extLst>
          </p:cNvPr>
          <p:cNvSpPr>
            <a:spLocks noGrp="1"/>
          </p:cNvSpPr>
          <p:nvPr>
            <p:ph type="title" hasCustomPrompt="1"/>
          </p:nvPr>
        </p:nvSpPr>
        <p:spPr>
          <a:xfrm>
            <a:off x="221673" y="1095664"/>
            <a:ext cx="8721436" cy="1362075"/>
          </a:xfrm>
          <a:prstGeom prst="rect">
            <a:avLst/>
          </a:prstGeom>
        </p:spPr>
        <p:txBody>
          <a:bodyPr anchor="t"/>
          <a:lstStyle>
            <a:lvl1pPr algn="ctr">
              <a:defRPr sz="4000" b="1" cap="none">
                <a:solidFill>
                  <a:srgbClr val="8F1D26"/>
                </a:solidFill>
              </a:defRPr>
            </a:lvl1pPr>
          </a:lstStyle>
          <a:p>
            <a:r>
              <a:rPr lang="en-US"/>
              <a:t>Conference Name</a:t>
            </a:r>
            <a:br>
              <a:rPr lang="en-US"/>
            </a:br>
            <a:r>
              <a:rPr lang="en-US"/>
              <a:t>Title of Presentation</a:t>
            </a:r>
          </a:p>
        </p:txBody>
      </p:sp>
      <p:sp>
        <p:nvSpPr>
          <p:cNvPr id="14" name="Picture Placeholder 7">
            <a:extLst>
              <a:ext uri="{FF2B5EF4-FFF2-40B4-BE49-F238E27FC236}">
                <a16:creationId xmlns:a16="http://schemas.microsoft.com/office/drawing/2014/main" id="{FE888BBD-1A33-419F-ABE5-A3B4E3AA5214}"/>
              </a:ext>
            </a:extLst>
          </p:cNvPr>
          <p:cNvSpPr>
            <a:spLocks noGrp="1"/>
          </p:cNvSpPr>
          <p:nvPr>
            <p:ph type="pic" sz="quarter" idx="13" hasCustomPrompt="1"/>
          </p:nvPr>
        </p:nvSpPr>
        <p:spPr>
          <a:xfrm>
            <a:off x="3793403" y="3266208"/>
            <a:ext cx="1577975" cy="1579563"/>
          </a:xfrm>
          <a:prstGeom prst="rect">
            <a:avLst/>
          </a:prstGeom>
          <a:solidFill>
            <a:schemeClr val="bg1">
              <a:lumMod val="75000"/>
            </a:schemeClr>
          </a:solidFill>
        </p:spPr>
        <p:txBody>
          <a:bodyPr/>
          <a:lstStyle>
            <a:lvl1pPr marL="0" indent="0" algn="ctr">
              <a:buNone/>
              <a:defRPr b="0" cap="none" spc="0">
                <a:ln w="0"/>
                <a:solidFill>
                  <a:schemeClr val="accent1"/>
                </a:solidFill>
                <a:effectLst>
                  <a:outerShdw blurRad="38100" dist="25400" dir="5400000" algn="ctr" rotWithShape="0">
                    <a:srgbClr val="6E747A">
                      <a:alpha val="43000"/>
                    </a:srgbClr>
                  </a:outerShdw>
                </a:effectLst>
              </a:defRPr>
            </a:lvl1pPr>
          </a:lstStyle>
          <a:p>
            <a:r>
              <a:rPr lang="en-US"/>
              <a:t>Insert</a:t>
            </a:r>
          </a:p>
          <a:p>
            <a:r>
              <a:rPr lang="en-US"/>
              <a:t>Profile Image</a:t>
            </a:r>
          </a:p>
        </p:txBody>
      </p:sp>
      <p:pic>
        <p:nvPicPr>
          <p:cNvPr id="7" name="Picture 6" descr="A picture containing text, vector graphics&#10;&#10;Description automatically generated">
            <a:extLst>
              <a:ext uri="{FF2B5EF4-FFF2-40B4-BE49-F238E27FC236}">
                <a16:creationId xmlns:a16="http://schemas.microsoft.com/office/drawing/2014/main" id="{0DCBB041-0966-46E2-AE76-328E5D517A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336" y="2446853"/>
            <a:ext cx="2026228" cy="1744037"/>
          </a:xfrm>
          <a:prstGeom prst="rect">
            <a:avLst/>
          </a:prstGeom>
        </p:spPr>
      </p:pic>
    </p:spTree>
    <p:extLst>
      <p:ext uri="{BB962C8B-B14F-4D97-AF65-F5344CB8AC3E}">
        <p14:creationId xmlns:p14="http://schemas.microsoft.com/office/powerpoint/2010/main" val="25390243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301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D 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34D6C8-28C6-46CE-9ABA-885D3B145ABD}"/>
              </a:ext>
            </a:extLst>
          </p:cNvPr>
          <p:cNvGrpSpPr/>
          <p:nvPr userDrawn="1"/>
        </p:nvGrpSpPr>
        <p:grpSpPr>
          <a:xfrm>
            <a:off x="298969" y="1379621"/>
            <a:ext cx="3759683" cy="3818021"/>
            <a:chOff x="298969" y="1379621"/>
            <a:chExt cx="3759683" cy="3818021"/>
          </a:xfrm>
        </p:grpSpPr>
        <p:sp>
          <p:nvSpPr>
            <p:cNvPr id="3" name="Rectangle 2">
              <a:extLst>
                <a:ext uri="{FF2B5EF4-FFF2-40B4-BE49-F238E27FC236}">
                  <a16:creationId xmlns:a16="http://schemas.microsoft.com/office/drawing/2014/main" id="{31744002-C078-48C0-A0EC-74DE1A2528E9}"/>
                </a:ext>
              </a:extLst>
            </p:cNvPr>
            <p:cNvSpPr/>
            <p:nvPr userDrawn="1"/>
          </p:nvSpPr>
          <p:spPr>
            <a:xfrm>
              <a:off x="298969" y="1379621"/>
              <a:ext cx="3759683" cy="3818021"/>
            </a:xfrm>
            <a:prstGeom prst="rect">
              <a:avLst/>
            </a:prstGeom>
            <a:solidFill>
              <a:schemeClr val="bg1"/>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l"/>
              <a:endParaRPr lang="en-US" sz="800" b="1" dirty="0">
                <a:solidFill>
                  <a:prstClr val="white"/>
                </a:solidFill>
                <a:latin typeface="Palatino Linotype"/>
              </a:endParaRPr>
            </a:p>
          </p:txBody>
        </p:sp>
        <p:pic>
          <p:nvPicPr>
            <p:cNvPr id="4" name="Picture 3" descr="A picture containing text, vector graphics&#10;&#10;Description automatically generated">
              <a:extLst>
                <a:ext uri="{FF2B5EF4-FFF2-40B4-BE49-F238E27FC236}">
                  <a16:creationId xmlns:a16="http://schemas.microsoft.com/office/drawing/2014/main" id="{84E3AE4B-82E4-470B-9066-8D089F06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970" y="1828800"/>
              <a:ext cx="3524037" cy="3033248"/>
            </a:xfrm>
            <a:prstGeom prst="rect">
              <a:avLst/>
            </a:prstGeom>
          </p:spPr>
        </p:pic>
      </p:grpSp>
    </p:spTree>
    <p:extLst>
      <p:ext uri="{BB962C8B-B14F-4D97-AF65-F5344CB8AC3E}">
        <p14:creationId xmlns:p14="http://schemas.microsoft.com/office/powerpoint/2010/main" val="3631785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D Branch Info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vector graphics&#10;&#10;Description automatically generated">
            <a:extLst>
              <a:ext uri="{FF2B5EF4-FFF2-40B4-BE49-F238E27FC236}">
                <a16:creationId xmlns:a16="http://schemas.microsoft.com/office/drawing/2014/main" id="{8F907A7F-997F-4EBF-BBA3-74F4683FD7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7831" y="4190542"/>
            <a:ext cx="1247092" cy="1073409"/>
          </a:xfrm>
          <a:prstGeom prst="rect">
            <a:avLst/>
          </a:prstGeom>
        </p:spPr>
      </p:pic>
    </p:spTree>
    <p:extLst>
      <p:ext uri="{BB962C8B-B14F-4D97-AF65-F5344CB8AC3E}">
        <p14:creationId xmlns:p14="http://schemas.microsoft.com/office/powerpoint/2010/main" val="193026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Page (Fir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8A5C15A-3757-47E9-A294-B009E1F3BED6}" type="datetimeFigureOut">
              <a:rPr lang="en-US" smtClean="0"/>
              <a:pPr>
                <a:defRPr/>
              </a:pPr>
              <a:t>8/24/2022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solidFill>
                  <a:srgbClr val="77ADCE"/>
                </a:solidFill>
              </a:defRPr>
            </a:lvl1pPr>
          </a:lstStyle>
          <a:p>
            <a:fld id="{DFB783AA-8521-46F3-A200-0ECD952FD224}" type="slidenum">
              <a:rPr lang="en-US" altLang="en-US" smtClean="0"/>
              <a:pPr/>
              <a:t>‹#›</a:t>
            </a:fld>
            <a:endParaRPr lang="en-US" altLang="en-US"/>
          </a:p>
        </p:txBody>
      </p:sp>
      <p:sp>
        <p:nvSpPr>
          <p:cNvPr id="13" name="Title 1">
            <a:extLst>
              <a:ext uri="{FF2B5EF4-FFF2-40B4-BE49-F238E27FC236}">
                <a16:creationId xmlns:a16="http://schemas.microsoft.com/office/drawing/2014/main" id="{372B2346-F691-4DB0-B114-488933B49155}"/>
              </a:ext>
            </a:extLst>
          </p:cNvPr>
          <p:cNvSpPr>
            <a:spLocks noGrp="1"/>
          </p:cNvSpPr>
          <p:nvPr>
            <p:ph type="title" hasCustomPrompt="1"/>
          </p:nvPr>
        </p:nvSpPr>
        <p:spPr>
          <a:xfrm>
            <a:off x="221673" y="1095664"/>
            <a:ext cx="8721436" cy="1362075"/>
          </a:xfrm>
          <a:prstGeom prst="rect">
            <a:avLst/>
          </a:prstGeom>
        </p:spPr>
        <p:txBody>
          <a:bodyPr anchor="t"/>
          <a:lstStyle>
            <a:lvl1pPr algn="ctr">
              <a:defRPr sz="4000" b="1" cap="none">
                <a:solidFill>
                  <a:srgbClr val="8F1D26"/>
                </a:solidFill>
              </a:defRPr>
            </a:lvl1pPr>
          </a:lstStyle>
          <a:p>
            <a:r>
              <a:rPr lang="en-US"/>
              <a:t>Conference Name</a:t>
            </a:r>
            <a:br>
              <a:rPr lang="en-US"/>
            </a:br>
            <a:r>
              <a:rPr lang="en-US"/>
              <a:t>Title of Presentation</a:t>
            </a:r>
          </a:p>
        </p:txBody>
      </p:sp>
      <p:sp>
        <p:nvSpPr>
          <p:cNvPr id="14" name="Picture Placeholder 7">
            <a:extLst>
              <a:ext uri="{FF2B5EF4-FFF2-40B4-BE49-F238E27FC236}">
                <a16:creationId xmlns:a16="http://schemas.microsoft.com/office/drawing/2014/main" id="{FE888BBD-1A33-419F-ABE5-A3B4E3AA5214}"/>
              </a:ext>
            </a:extLst>
          </p:cNvPr>
          <p:cNvSpPr>
            <a:spLocks noGrp="1"/>
          </p:cNvSpPr>
          <p:nvPr>
            <p:ph type="pic" sz="quarter" idx="13" hasCustomPrompt="1"/>
          </p:nvPr>
        </p:nvSpPr>
        <p:spPr>
          <a:xfrm>
            <a:off x="3793403" y="3266208"/>
            <a:ext cx="1577975" cy="1579563"/>
          </a:xfrm>
          <a:prstGeom prst="rect">
            <a:avLst/>
          </a:prstGeom>
          <a:solidFill>
            <a:schemeClr val="bg1">
              <a:lumMod val="75000"/>
            </a:schemeClr>
          </a:solidFill>
        </p:spPr>
        <p:txBody>
          <a:bodyPr/>
          <a:lstStyle>
            <a:lvl1pPr marL="0" indent="0" algn="ctr">
              <a:buNone/>
              <a:defRPr b="0" cap="none" spc="0">
                <a:ln w="0"/>
                <a:solidFill>
                  <a:schemeClr val="accent1"/>
                </a:solidFill>
                <a:effectLst>
                  <a:outerShdw blurRad="38100" dist="25400" dir="5400000" algn="ctr" rotWithShape="0">
                    <a:srgbClr val="6E747A">
                      <a:alpha val="43000"/>
                    </a:srgbClr>
                  </a:outerShdw>
                </a:effectLst>
              </a:defRPr>
            </a:lvl1pPr>
          </a:lstStyle>
          <a:p>
            <a:r>
              <a:rPr lang="en-US"/>
              <a:t>Insert</a:t>
            </a:r>
          </a:p>
          <a:p>
            <a:r>
              <a:rPr lang="en-US"/>
              <a:t>Profile Image</a:t>
            </a:r>
          </a:p>
        </p:txBody>
      </p:sp>
      <p:pic>
        <p:nvPicPr>
          <p:cNvPr id="7" name="Picture 6" descr="A picture containing text, vector graphics&#10;&#10;Description automatically generated">
            <a:extLst>
              <a:ext uri="{FF2B5EF4-FFF2-40B4-BE49-F238E27FC236}">
                <a16:creationId xmlns:a16="http://schemas.microsoft.com/office/drawing/2014/main" id="{BCC90290-8931-4329-B2E8-BB675A797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336" y="2446853"/>
            <a:ext cx="2026228" cy="1744037"/>
          </a:xfrm>
          <a:prstGeom prst="rect">
            <a:avLst/>
          </a:prstGeom>
        </p:spPr>
      </p:pic>
    </p:spTree>
    <p:extLst>
      <p:ext uri="{BB962C8B-B14F-4D97-AF65-F5344CB8AC3E}">
        <p14:creationId xmlns:p14="http://schemas.microsoft.com/office/powerpoint/2010/main" val="30827346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51788D-FCF8-4CFE-A296-A8904191B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13CE364C-7906-43A9-A8F8-4F15F59FA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2E77B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8FA0421-B7E9-4884-BDF1-F46CA62B5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2E77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4" name="Text Placeholder 9">
            <a:extLst>
              <a:ext uri="{FF2B5EF4-FFF2-40B4-BE49-F238E27FC236}">
                <a16:creationId xmlns:a16="http://schemas.microsoft.com/office/drawing/2014/main" id="{3E8EA6DA-EA86-48A2-AC9C-8426368DAC77}"/>
              </a:ext>
            </a:extLst>
          </p:cNvPr>
          <p:cNvSpPr>
            <a:spLocks noGrp="1"/>
          </p:cNvSpPr>
          <p:nvPr>
            <p:ph type="body" sz="quarter" idx="10"/>
          </p:nvPr>
        </p:nvSpPr>
        <p:spPr>
          <a:xfrm>
            <a:off x="400424" y="1189038"/>
            <a:ext cx="6257551" cy="1572092"/>
          </a:xfrm>
          <a:prstGeom prst="rect">
            <a:avLst/>
          </a:prstGeom>
        </p:spPr>
        <p:txBody>
          <a:bodyPr/>
          <a:lstStyle>
            <a:lvl1pPr marL="0" indent="0">
              <a:buNone/>
              <a:defRPr sz="4000">
                <a:solidFill>
                  <a:srgbClr val="2E77B0"/>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5" name="Text Placeholder 11">
            <a:extLst>
              <a:ext uri="{FF2B5EF4-FFF2-40B4-BE49-F238E27FC236}">
                <a16:creationId xmlns:a16="http://schemas.microsoft.com/office/drawing/2014/main" id="{85338ADC-9DDD-476D-BF50-055B5FC66A6B}"/>
              </a:ext>
            </a:extLst>
          </p:cNvPr>
          <p:cNvSpPr>
            <a:spLocks noGrp="1"/>
          </p:cNvSpPr>
          <p:nvPr>
            <p:ph type="body" sz="quarter" idx="11"/>
          </p:nvPr>
        </p:nvSpPr>
        <p:spPr>
          <a:xfrm>
            <a:off x="8008937" y="866869"/>
            <a:ext cx="4183063" cy="1894261"/>
          </a:xfrm>
          <a:prstGeom prst="rect">
            <a:avLst/>
          </a:prstGeom>
        </p:spPr>
        <p:txBody>
          <a:bodyPr/>
          <a:lstStyle>
            <a:lvl1pPr marL="0" indent="0">
              <a:buNone/>
              <a:defRPr sz="4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6B0D920-94A5-4EAE-BEAD-4966BA72DEA3}"/>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F4198890-DD8C-43F1-8765-E5BD2482BDEA}"/>
              </a:ext>
            </a:extLst>
          </p:cNvPr>
          <p:cNvSpPr>
            <a:spLocks noGrp="1"/>
          </p:cNvSpPr>
          <p:nvPr>
            <p:ph type="body" sz="quarter" idx="15"/>
          </p:nvPr>
        </p:nvSpPr>
        <p:spPr>
          <a:xfrm>
            <a:off x="7410824" y="3120603"/>
            <a:ext cx="4780871" cy="3205957"/>
          </a:xfrm>
          <a:prstGeom prst="rect">
            <a:avLst/>
          </a:prstGeom>
        </p:spPr>
        <p:txBody>
          <a:bodyPr/>
          <a:lstStyle>
            <a:lvl1pPr marL="0" indent="0">
              <a:buNone/>
              <a:defRPr sz="2000">
                <a:solidFill>
                  <a:schemeClr val="bg1"/>
                </a:solidFill>
              </a:defRPr>
            </a:lvl1pPr>
            <a:lvl2pPr marL="742950" indent="-285750">
              <a:buFont typeface="Franklin Gothic Book" panose="020B05030201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8798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B40E2C-51EA-4EFF-827A-A313987CA9E8}"/>
              </a:ext>
            </a:extLst>
          </p:cNvPr>
          <p:cNvSpPr>
            <a:spLocks noGrp="1"/>
          </p:cNvSpPr>
          <p:nvPr>
            <p:ph type="sldNum" sz="quarter" idx="10"/>
          </p:nvPr>
        </p:nvSpPr>
        <p:spPr/>
        <p:txBody>
          <a:bodyPr/>
          <a:lstStyle/>
          <a:p>
            <a:fld id="{9F2B7830-1F0D-4FAB-8993-9D0A8696B7B9}" type="slidenum">
              <a:rPr lang="en-US" altLang="en-US" smtClean="0"/>
              <a:pPr/>
              <a:t>‹#›</a:t>
            </a:fld>
            <a:endParaRPr lang="en-US" altLang="en-US"/>
          </a:p>
        </p:txBody>
      </p:sp>
      <p:sp>
        <p:nvSpPr>
          <p:cNvPr id="21" name="Picture Placeholder 20">
            <a:extLst>
              <a:ext uri="{FF2B5EF4-FFF2-40B4-BE49-F238E27FC236}">
                <a16:creationId xmlns:a16="http://schemas.microsoft.com/office/drawing/2014/main" id="{8B094118-956C-4F35-8178-06F4FF08E6E8}"/>
              </a:ext>
            </a:extLst>
          </p:cNvPr>
          <p:cNvSpPr>
            <a:spLocks noGrp="1"/>
          </p:cNvSpPr>
          <p:nvPr>
            <p:ph type="pic" sz="quarter" idx="11"/>
          </p:nvPr>
        </p:nvSpPr>
        <p:spPr>
          <a:xfrm>
            <a:off x="6576828" y="882502"/>
            <a:ext cx="5615171" cy="5571461"/>
          </a:xfrm>
          <a:custGeom>
            <a:avLst/>
            <a:gdLst>
              <a:gd name="connsiteX0" fmla="*/ 503400 w 3141663"/>
              <a:gd name="connsiteY0" fmla="*/ 0 h 3134005"/>
              <a:gd name="connsiteX1" fmla="*/ 529735 w 3141663"/>
              <a:gd name="connsiteY1" fmla="*/ 0 h 3134005"/>
              <a:gd name="connsiteX2" fmla="*/ 448769 w 3141663"/>
              <a:gd name="connsiteY2" fmla="*/ 151566 h 3134005"/>
              <a:gd name="connsiteX3" fmla="*/ 360239 w 3141663"/>
              <a:gd name="connsiteY3" fmla="*/ 342775 h 3134005"/>
              <a:gd name="connsiteX4" fmla="*/ 340208 w 3141663"/>
              <a:gd name="connsiteY4" fmla="*/ 390402 h 3134005"/>
              <a:gd name="connsiteX5" fmla="*/ 351835 w 3141663"/>
              <a:gd name="connsiteY5" fmla="*/ 374713 h 3134005"/>
              <a:gd name="connsiteX6" fmla="*/ 516428 w 3141663"/>
              <a:gd name="connsiteY6" fmla="*/ 68359 h 3134005"/>
              <a:gd name="connsiteX7" fmla="*/ 560413 w 3141663"/>
              <a:gd name="connsiteY7" fmla="*/ 420 h 3134005"/>
              <a:gd name="connsiteX8" fmla="*/ 3141663 w 3141663"/>
              <a:gd name="connsiteY8" fmla="*/ 420 h 3134005"/>
              <a:gd name="connsiteX9" fmla="*/ 3141663 w 3141663"/>
              <a:gd name="connsiteY9" fmla="*/ 3134005 h 3134005"/>
              <a:gd name="connsiteX10" fmla="*/ 326059 w 3141663"/>
              <a:gd name="connsiteY10" fmla="*/ 3134005 h 3134005"/>
              <a:gd name="connsiteX11" fmla="*/ 285997 w 3141663"/>
              <a:gd name="connsiteY11" fmla="*/ 3048276 h 3134005"/>
              <a:gd name="connsiteX12" fmla="*/ 142975 w 3141663"/>
              <a:gd name="connsiteY12" fmla="*/ 2664458 h 3134005"/>
              <a:gd name="connsiteX13" fmla="*/ 97029 w 3141663"/>
              <a:gd name="connsiteY13" fmla="*/ 2504486 h 3134005"/>
              <a:gd name="connsiteX14" fmla="*/ 97870 w 3141663"/>
              <a:gd name="connsiteY14" fmla="*/ 2519895 h 3134005"/>
              <a:gd name="connsiteX15" fmla="*/ 167209 w 3141663"/>
              <a:gd name="connsiteY15" fmla="*/ 2807199 h 3134005"/>
              <a:gd name="connsiteX16" fmla="*/ 273249 w 3141663"/>
              <a:gd name="connsiteY16" fmla="*/ 3126441 h 3134005"/>
              <a:gd name="connsiteX17" fmla="*/ 276471 w 3141663"/>
              <a:gd name="connsiteY17" fmla="*/ 3134005 h 3134005"/>
              <a:gd name="connsiteX18" fmla="*/ 251817 w 3141663"/>
              <a:gd name="connsiteY18" fmla="*/ 3134005 h 3134005"/>
              <a:gd name="connsiteX19" fmla="*/ 246074 w 3141663"/>
              <a:gd name="connsiteY19" fmla="*/ 3119997 h 3134005"/>
              <a:gd name="connsiteX20" fmla="*/ 77978 w 3141663"/>
              <a:gd name="connsiteY20" fmla="*/ 2537265 h 3134005"/>
              <a:gd name="connsiteX21" fmla="*/ 5277 w 3141663"/>
              <a:gd name="connsiteY21" fmla="*/ 1990954 h 3134005"/>
              <a:gd name="connsiteX22" fmla="*/ 20966 w 3141663"/>
              <a:gd name="connsiteY22" fmla="*/ 1522247 h 3134005"/>
              <a:gd name="connsiteX23" fmla="*/ 226183 w 3141663"/>
              <a:gd name="connsiteY23" fmla="*/ 626577 h 3134005"/>
              <a:gd name="connsiteX24" fmla="*/ 454373 w 3141663"/>
              <a:gd name="connsiteY24" fmla="*/ 89791 h 313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1663" h="3134005">
                <a:moveTo>
                  <a:pt x="503400" y="0"/>
                </a:moveTo>
                <a:lnTo>
                  <a:pt x="529735" y="0"/>
                </a:lnTo>
                <a:lnTo>
                  <a:pt x="448769" y="151566"/>
                </a:lnTo>
                <a:cubicBezTo>
                  <a:pt x="417765" y="214322"/>
                  <a:pt x="388255" y="278058"/>
                  <a:pt x="360239" y="342775"/>
                </a:cubicBezTo>
                <a:cubicBezTo>
                  <a:pt x="353375" y="358604"/>
                  <a:pt x="346231" y="374573"/>
                  <a:pt x="340208" y="390402"/>
                </a:cubicBezTo>
                <a:cubicBezTo>
                  <a:pt x="345419" y="386309"/>
                  <a:pt x="349435" y="380890"/>
                  <a:pt x="351835" y="374713"/>
                </a:cubicBezTo>
                <a:cubicBezTo>
                  <a:pt x="401339" y="269805"/>
                  <a:pt x="456278" y="167548"/>
                  <a:pt x="516428" y="68359"/>
                </a:cubicBezTo>
                <a:lnTo>
                  <a:pt x="560413" y="420"/>
                </a:lnTo>
                <a:lnTo>
                  <a:pt x="3141663" y="420"/>
                </a:lnTo>
                <a:lnTo>
                  <a:pt x="3141663" y="3134005"/>
                </a:lnTo>
                <a:lnTo>
                  <a:pt x="326059" y="3134005"/>
                </a:lnTo>
                <a:lnTo>
                  <a:pt x="285997" y="3048276"/>
                </a:lnTo>
                <a:cubicBezTo>
                  <a:pt x="231568" y="2922956"/>
                  <a:pt x="183827" y="2794837"/>
                  <a:pt x="142975" y="2664458"/>
                </a:cubicBezTo>
                <a:cubicBezTo>
                  <a:pt x="127286" y="2613889"/>
                  <a:pt x="113839" y="2562619"/>
                  <a:pt x="97029" y="2504486"/>
                </a:cubicBezTo>
                <a:cubicBezTo>
                  <a:pt x="97029" y="2509670"/>
                  <a:pt x="97029" y="2514712"/>
                  <a:pt x="97870" y="2519895"/>
                </a:cubicBezTo>
                <a:cubicBezTo>
                  <a:pt x="120843" y="2615710"/>
                  <a:pt x="140594" y="2712365"/>
                  <a:pt x="167209" y="2807199"/>
                </a:cubicBezTo>
                <a:cubicBezTo>
                  <a:pt x="198027" y="2915901"/>
                  <a:pt x="233374" y="3022314"/>
                  <a:pt x="273249" y="3126441"/>
                </a:cubicBezTo>
                <a:lnTo>
                  <a:pt x="276471" y="3134005"/>
                </a:lnTo>
                <a:lnTo>
                  <a:pt x="251817" y="3134005"/>
                </a:lnTo>
                <a:lnTo>
                  <a:pt x="246074" y="3119997"/>
                </a:lnTo>
                <a:cubicBezTo>
                  <a:pt x="173970" y="2930754"/>
                  <a:pt x="117744" y="2735837"/>
                  <a:pt x="77978" y="2537265"/>
                </a:cubicBezTo>
                <a:cubicBezTo>
                  <a:pt x="42554" y="2356826"/>
                  <a:pt x="18275" y="2174377"/>
                  <a:pt x="5277" y="1990954"/>
                </a:cubicBezTo>
                <a:cubicBezTo>
                  <a:pt x="-5262" y="1834588"/>
                  <a:pt x="-6" y="1677558"/>
                  <a:pt x="20966" y="1522247"/>
                </a:cubicBezTo>
                <a:cubicBezTo>
                  <a:pt x="57696" y="1217306"/>
                  <a:pt x="126482" y="917089"/>
                  <a:pt x="226183" y="626577"/>
                </a:cubicBezTo>
                <a:cubicBezTo>
                  <a:pt x="289182" y="442372"/>
                  <a:pt x="365445" y="262974"/>
                  <a:pt x="454373" y="89791"/>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23" name="Title 1">
            <a:extLst>
              <a:ext uri="{FF2B5EF4-FFF2-40B4-BE49-F238E27FC236}">
                <a16:creationId xmlns:a16="http://schemas.microsoft.com/office/drawing/2014/main" id="{689E90EF-6631-47B0-9EA0-B2B8FA77DA2B}"/>
              </a:ext>
            </a:extLst>
          </p:cNvPr>
          <p:cNvSpPr>
            <a:spLocks noGrp="1"/>
          </p:cNvSpPr>
          <p:nvPr>
            <p:ph type="title"/>
          </p:nvPr>
        </p:nvSpPr>
        <p:spPr>
          <a:xfrm>
            <a:off x="0" y="1027953"/>
            <a:ext cx="7164717" cy="698336"/>
          </a:xfrm>
          <a:prstGeom prst="rect">
            <a:avLst/>
          </a:prstGeom>
        </p:spPr>
        <p:txBody>
          <a:bodyPr/>
          <a:lstStyle>
            <a:lvl1pPr>
              <a:defRPr sz="4000" b="1">
                <a:solidFill>
                  <a:srgbClr val="2E77B0"/>
                </a:solidFill>
              </a:defRPr>
            </a:lvl1pPr>
          </a:lstStyle>
          <a:p>
            <a:r>
              <a:rPr lang="en-US"/>
              <a:t>Click to edit Master title style</a:t>
            </a:r>
          </a:p>
        </p:txBody>
      </p:sp>
      <p:sp>
        <p:nvSpPr>
          <p:cNvPr id="24" name="Text Placeholder 14">
            <a:extLst>
              <a:ext uri="{FF2B5EF4-FFF2-40B4-BE49-F238E27FC236}">
                <a16:creationId xmlns:a16="http://schemas.microsoft.com/office/drawing/2014/main" id="{C422B82F-D5A3-4520-AED7-78A792A7EB91}"/>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464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B40E2C-51EA-4EFF-827A-A313987CA9E8}"/>
              </a:ext>
            </a:extLst>
          </p:cNvPr>
          <p:cNvSpPr>
            <a:spLocks noGrp="1"/>
          </p:cNvSpPr>
          <p:nvPr>
            <p:ph type="sldNum" sz="quarter" idx="10"/>
          </p:nvPr>
        </p:nvSpPr>
        <p:spPr/>
        <p:txBody>
          <a:bodyPr/>
          <a:lstStyle/>
          <a:p>
            <a:fld id="{9F2B7830-1F0D-4FAB-8993-9D0A8696B7B9}" type="slidenum">
              <a:rPr lang="en-US" altLang="en-US" smtClean="0"/>
              <a:pPr/>
              <a:t>‹#›</a:t>
            </a:fld>
            <a:endParaRPr lang="en-US" altLang="en-US"/>
          </a:p>
        </p:txBody>
      </p:sp>
      <p:sp>
        <p:nvSpPr>
          <p:cNvPr id="14" name="Picture Placeholder 13">
            <a:extLst>
              <a:ext uri="{FF2B5EF4-FFF2-40B4-BE49-F238E27FC236}">
                <a16:creationId xmlns:a16="http://schemas.microsoft.com/office/drawing/2014/main" id="{1BB0D871-1526-4C5A-B9F9-7F9070DD54AE}"/>
              </a:ext>
            </a:extLst>
          </p:cNvPr>
          <p:cNvSpPr>
            <a:spLocks noGrp="1"/>
          </p:cNvSpPr>
          <p:nvPr>
            <p:ph type="pic" sz="quarter" idx="11"/>
          </p:nvPr>
        </p:nvSpPr>
        <p:spPr>
          <a:xfrm>
            <a:off x="7909542" y="854336"/>
            <a:ext cx="4270199" cy="2866816"/>
          </a:xfrm>
          <a:custGeom>
            <a:avLst/>
            <a:gdLst>
              <a:gd name="connsiteX0" fmla="*/ 563118 w 1808512"/>
              <a:gd name="connsiteY0" fmla="*/ 0 h 1214152"/>
              <a:gd name="connsiteX1" fmla="*/ 1808512 w 1808512"/>
              <a:gd name="connsiteY1" fmla="*/ 0 h 1214152"/>
              <a:gd name="connsiteX2" fmla="*/ 1808512 w 1808512"/>
              <a:gd name="connsiteY2" fmla="*/ 1214152 h 1214152"/>
              <a:gd name="connsiteX3" fmla="*/ 0 w 1808512"/>
              <a:gd name="connsiteY3" fmla="*/ 1214152 h 1214152"/>
              <a:gd name="connsiteX4" fmla="*/ 1334 w 1808512"/>
              <a:gd name="connsiteY4" fmla="*/ 1160050 h 1214152"/>
              <a:gd name="connsiteX5" fmla="*/ 555498 w 1808512"/>
              <a:gd name="connsiteY5" fmla="*/ 5239 h 121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8512" h="1214152">
                <a:moveTo>
                  <a:pt x="563118" y="0"/>
                </a:moveTo>
                <a:lnTo>
                  <a:pt x="1808512" y="0"/>
                </a:lnTo>
                <a:lnTo>
                  <a:pt x="1808512" y="1214152"/>
                </a:lnTo>
                <a:lnTo>
                  <a:pt x="0" y="1214152"/>
                </a:lnTo>
                <a:lnTo>
                  <a:pt x="1334" y="1160050"/>
                </a:lnTo>
                <a:cubicBezTo>
                  <a:pt x="24479" y="670274"/>
                  <a:pt x="220409" y="246221"/>
                  <a:pt x="555498" y="5239"/>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17" name="Picture Placeholder 16">
            <a:extLst>
              <a:ext uri="{FF2B5EF4-FFF2-40B4-BE49-F238E27FC236}">
                <a16:creationId xmlns:a16="http://schemas.microsoft.com/office/drawing/2014/main" id="{57BE504A-D1FF-42AF-A732-DE3D9BDAFF6E}"/>
              </a:ext>
            </a:extLst>
          </p:cNvPr>
          <p:cNvSpPr>
            <a:spLocks noGrp="1"/>
          </p:cNvSpPr>
          <p:nvPr>
            <p:ph type="pic" sz="quarter" idx="12"/>
          </p:nvPr>
        </p:nvSpPr>
        <p:spPr>
          <a:xfrm>
            <a:off x="7921800" y="3764343"/>
            <a:ext cx="4270200" cy="2729108"/>
          </a:xfrm>
          <a:custGeom>
            <a:avLst/>
            <a:gdLst>
              <a:gd name="connsiteX0" fmla="*/ 762 w 1809750"/>
              <a:gd name="connsiteY0" fmla="*/ 0 h 1156621"/>
              <a:gd name="connsiteX1" fmla="*/ 1809750 w 1809750"/>
              <a:gd name="connsiteY1" fmla="*/ 0 h 1156621"/>
              <a:gd name="connsiteX2" fmla="*/ 1809750 w 1809750"/>
              <a:gd name="connsiteY2" fmla="*/ 1156621 h 1156621"/>
              <a:gd name="connsiteX3" fmla="*/ 870014 w 1809750"/>
              <a:gd name="connsiteY3" fmla="*/ 1156621 h 1156621"/>
              <a:gd name="connsiteX4" fmla="*/ 831152 w 1809750"/>
              <a:gd name="connsiteY4" fmla="*/ 1129665 h 1156621"/>
              <a:gd name="connsiteX5" fmla="*/ 651605 w 1809750"/>
              <a:gd name="connsiteY5" fmla="*/ 988695 h 1156621"/>
              <a:gd name="connsiteX6" fmla="*/ 0 w 1809750"/>
              <a:gd name="connsiteY6" fmla="*/ 31718 h 1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0" h="1156621">
                <a:moveTo>
                  <a:pt x="762" y="0"/>
                </a:moveTo>
                <a:lnTo>
                  <a:pt x="1809750" y="0"/>
                </a:lnTo>
                <a:lnTo>
                  <a:pt x="1809750" y="1156621"/>
                </a:lnTo>
                <a:lnTo>
                  <a:pt x="870014" y="1156621"/>
                </a:lnTo>
                <a:lnTo>
                  <a:pt x="831152" y="1129665"/>
                </a:lnTo>
                <a:cubicBezTo>
                  <a:pt x="770763" y="1085374"/>
                  <a:pt x="711422" y="1037558"/>
                  <a:pt x="651605" y="988695"/>
                </a:cubicBezTo>
                <a:cubicBezTo>
                  <a:pt x="322612" y="720471"/>
                  <a:pt x="0" y="500253"/>
                  <a:pt x="0" y="31718"/>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18" name="Title 1">
            <a:extLst>
              <a:ext uri="{FF2B5EF4-FFF2-40B4-BE49-F238E27FC236}">
                <a16:creationId xmlns:a16="http://schemas.microsoft.com/office/drawing/2014/main" id="{7854E107-53D4-4B5F-B97F-B4649ADB903F}"/>
              </a:ext>
            </a:extLst>
          </p:cNvPr>
          <p:cNvSpPr>
            <a:spLocks noGrp="1"/>
          </p:cNvSpPr>
          <p:nvPr>
            <p:ph type="title"/>
          </p:nvPr>
        </p:nvSpPr>
        <p:spPr>
          <a:xfrm>
            <a:off x="0" y="1027953"/>
            <a:ext cx="7164717" cy="698336"/>
          </a:xfrm>
          <a:prstGeom prst="rect">
            <a:avLst/>
          </a:prstGeom>
        </p:spPr>
        <p:txBody>
          <a:bodyPr/>
          <a:lstStyle>
            <a:lvl1pPr>
              <a:defRPr sz="4000" b="1">
                <a:solidFill>
                  <a:srgbClr val="2E77B0"/>
                </a:solidFill>
              </a:defRPr>
            </a:lvl1pPr>
          </a:lstStyle>
          <a:p>
            <a:r>
              <a:rPr lang="en-US"/>
              <a:t>Click to edit Master title style</a:t>
            </a:r>
          </a:p>
        </p:txBody>
      </p:sp>
      <p:sp>
        <p:nvSpPr>
          <p:cNvPr id="19" name="Text Placeholder 14">
            <a:extLst>
              <a:ext uri="{FF2B5EF4-FFF2-40B4-BE49-F238E27FC236}">
                <a16:creationId xmlns:a16="http://schemas.microsoft.com/office/drawing/2014/main" id="{92558087-C19E-43F7-A0FC-60E3000E5C47}"/>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952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B40E2C-51EA-4EFF-827A-A313987CA9E8}"/>
              </a:ext>
            </a:extLst>
          </p:cNvPr>
          <p:cNvSpPr>
            <a:spLocks noGrp="1"/>
          </p:cNvSpPr>
          <p:nvPr>
            <p:ph type="sldNum" sz="quarter" idx="10"/>
          </p:nvPr>
        </p:nvSpPr>
        <p:spPr/>
        <p:txBody>
          <a:bodyPr/>
          <a:lstStyle/>
          <a:p>
            <a:fld id="{9F2B7830-1F0D-4FAB-8993-9D0A8696B7B9}" type="slidenum">
              <a:rPr lang="en-US" altLang="en-US" smtClean="0"/>
              <a:pPr/>
              <a:t>‹#›</a:t>
            </a:fld>
            <a:endParaRPr lang="en-US" altLang="en-US"/>
          </a:p>
        </p:txBody>
      </p:sp>
      <p:sp>
        <p:nvSpPr>
          <p:cNvPr id="25" name="Picture Placeholder 24">
            <a:extLst>
              <a:ext uri="{FF2B5EF4-FFF2-40B4-BE49-F238E27FC236}">
                <a16:creationId xmlns:a16="http://schemas.microsoft.com/office/drawing/2014/main" id="{48DCC138-F7FA-4E81-9299-FF36AE4A444C}"/>
              </a:ext>
            </a:extLst>
          </p:cNvPr>
          <p:cNvSpPr>
            <a:spLocks noGrp="1"/>
          </p:cNvSpPr>
          <p:nvPr>
            <p:ph type="pic" sz="quarter" idx="11"/>
          </p:nvPr>
        </p:nvSpPr>
        <p:spPr>
          <a:xfrm>
            <a:off x="7211521" y="3745180"/>
            <a:ext cx="4980479" cy="2729823"/>
          </a:xfrm>
          <a:custGeom>
            <a:avLst/>
            <a:gdLst>
              <a:gd name="connsiteX0" fmla="*/ 1238 w 2130552"/>
              <a:gd name="connsiteY0" fmla="*/ 0 h 1167765"/>
              <a:gd name="connsiteX1" fmla="*/ 2130552 w 2130552"/>
              <a:gd name="connsiteY1" fmla="*/ 0 h 1167765"/>
              <a:gd name="connsiteX2" fmla="*/ 2130552 w 2130552"/>
              <a:gd name="connsiteY2" fmla="*/ 1167765 h 1167765"/>
              <a:gd name="connsiteX3" fmla="*/ 874967 w 2130552"/>
              <a:gd name="connsiteY3" fmla="*/ 1167765 h 1167765"/>
              <a:gd name="connsiteX4" fmla="*/ 835914 w 2130552"/>
              <a:gd name="connsiteY4" fmla="*/ 1140714 h 1167765"/>
              <a:gd name="connsiteX5" fmla="*/ 654939 w 2130552"/>
              <a:gd name="connsiteY5" fmla="*/ 998982 h 1167765"/>
              <a:gd name="connsiteX6" fmla="*/ 0 w 2130552"/>
              <a:gd name="connsiteY6" fmla="*/ 36957 h 116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552" h="1167765">
                <a:moveTo>
                  <a:pt x="1238" y="0"/>
                </a:moveTo>
                <a:lnTo>
                  <a:pt x="2130552" y="0"/>
                </a:lnTo>
                <a:lnTo>
                  <a:pt x="2130552" y="1167765"/>
                </a:lnTo>
                <a:lnTo>
                  <a:pt x="874967" y="1167765"/>
                </a:lnTo>
                <a:lnTo>
                  <a:pt x="835914" y="1140714"/>
                </a:lnTo>
                <a:cubicBezTo>
                  <a:pt x="775145" y="1096232"/>
                  <a:pt x="715518" y="1048131"/>
                  <a:pt x="654939" y="998982"/>
                </a:cubicBezTo>
                <a:cubicBezTo>
                  <a:pt x="324517" y="729234"/>
                  <a:pt x="0" y="507778"/>
                  <a:pt x="0" y="36957"/>
                </a:cubicBez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28" name="Picture Placeholder 27">
            <a:extLst>
              <a:ext uri="{FF2B5EF4-FFF2-40B4-BE49-F238E27FC236}">
                <a16:creationId xmlns:a16="http://schemas.microsoft.com/office/drawing/2014/main" id="{5B168B99-C381-4321-A574-D5CD37EF38F5}"/>
              </a:ext>
            </a:extLst>
          </p:cNvPr>
          <p:cNvSpPr>
            <a:spLocks noGrp="1"/>
          </p:cNvSpPr>
          <p:nvPr>
            <p:ph type="pic" sz="quarter" idx="12"/>
          </p:nvPr>
        </p:nvSpPr>
        <p:spPr>
          <a:xfrm>
            <a:off x="7217145" y="860306"/>
            <a:ext cx="2647295" cy="2828089"/>
          </a:xfrm>
          <a:custGeom>
            <a:avLst/>
            <a:gdLst>
              <a:gd name="connsiteX0" fmla="*/ 565976 w 1135285"/>
              <a:gd name="connsiteY0" fmla="*/ 0 h 1212818"/>
              <a:gd name="connsiteX1" fmla="*/ 1135285 w 1135285"/>
              <a:gd name="connsiteY1" fmla="*/ 0 h 1212818"/>
              <a:gd name="connsiteX2" fmla="*/ 1135285 w 1135285"/>
              <a:gd name="connsiteY2" fmla="*/ 1212818 h 1212818"/>
              <a:gd name="connsiteX3" fmla="*/ 0 w 1135285"/>
              <a:gd name="connsiteY3" fmla="*/ 1212818 h 1212818"/>
              <a:gd name="connsiteX4" fmla="*/ 1143 w 1135285"/>
              <a:gd name="connsiteY4" fmla="*/ 1166432 h 1212818"/>
              <a:gd name="connsiteX5" fmla="*/ 557975 w 1135285"/>
              <a:gd name="connsiteY5" fmla="*/ 5239 h 12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285" h="1212818">
                <a:moveTo>
                  <a:pt x="565976" y="0"/>
                </a:moveTo>
                <a:lnTo>
                  <a:pt x="1135285" y="0"/>
                </a:lnTo>
                <a:lnTo>
                  <a:pt x="1135285" y="1212818"/>
                </a:lnTo>
                <a:lnTo>
                  <a:pt x="0" y="1212818"/>
                </a:lnTo>
                <a:lnTo>
                  <a:pt x="1143" y="1166432"/>
                </a:lnTo>
                <a:cubicBezTo>
                  <a:pt x="24575" y="673608"/>
                  <a:pt x="221742" y="247555"/>
                  <a:pt x="557975" y="5239"/>
                </a:cubicBezTo>
                <a:close/>
              </a:path>
            </a:pathLst>
          </a:custGeom>
          <a:solidFill>
            <a:schemeClr val="bg1">
              <a:lumMod val="95000"/>
            </a:schemeClr>
          </a:solidFill>
        </p:spPr>
        <p:txBody>
          <a:bodyPr wrap="square">
            <a:noAutofit/>
          </a:bodyPr>
          <a:lstStyle>
            <a:lvl1pPr marL="0" indent="0">
              <a:buNone/>
              <a:defRPr baseline="0"/>
            </a:lvl1pPr>
          </a:lstStyle>
          <a:p>
            <a:r>
              <a:rPr lang="en-US"/>
              <a:t>Click icon to add picture</a:t>
            </a:r>
          </a:p>
        </p:txBody>
      </p:sp>
      <p:sp>
        <p:nvSpPr>
          <p:cNvPr id="33" name="Picture Placeholder 32">
            <a:extLst>
              <a:ext uri="{FF2B5EF4-FFF2-40B4-BE49-F238E27FC236}">
                <a16:creationId xmlns:a16="http://schemas.microsoft.com/office/drawing/2014/main" id="{2C307ABF-AC80-49DE-86DA-A0493B500E81}"/>
              </a:ext>
            </a:extLst>
          </p:cNvPr>
          <p:cNvSpPr>
            <a:spLocks noGrp="1"/>
          </p:cNvSpPr>
          <p:nvPr>
            <p:ph type="pic" sz="quarter" idx="13"/>
          </p:nvPr>
        </p:nvSpPr>
        <p:spPr>
          <a:xfrm>
            <a:off x="9916868" y="859333"/>
            <a:ext cx="2275132" cy="2843187"/>
          </a:xfrm>
          <a:custGeom>
            <a:avLst/>
            <a:gdLst>
              <a:gd name="connsiteX0" fmla="*/ 0 w 967073"/>
              <a:gd name="connsiteY0" fmla="*/ 0 h 1208532"/>
              <a:gd name="connsiteX1" fmla="*/ 967073 w 967073"/>
              <a:gd name="connsiteY1" fmla="*/ 0 h 1208532"/>
              <a:gd name="connsiteX2" fmla="*/ 967073 w 967073"/>
              <a:gd name="connsiteY2" fmla="*/ 1208532 h 1208532"/>
              <a:gd name="connsiteX3" fmla="*/ 0 w 967073"/>
              <a:gd name="connsiteY3" fmla="*/ 1208532 h 1208532"/>
            </a:gdLst>
            <a:ahLst/>
            <a:cxnLst>
              <a:cxn ang="0">
                <a:pos x="connsiteX0" y="connsiteY0"/>
              </a:cxn>
              <a:cxn ang="0">
                <a:pos x="connsiteX1" y="connsiteY1"/>
              </a:cxn>
              <a:cxn ang="0">
                <a:pos x="connsiteX2" y="connsiteY2"/>
              </a:cxn>
              <a:cxn ang="0">
                <a:pos x="connsiteX3" y="connsiteY3"/>
              </a:cxn>
            </a:cxnLst>
            <a:rect l="l" t="t" r="r" b="b"/>
            <a:pathLst>
              <a:path w="967073" h="1208532">
                <a:moveTo>
                  <a:pt x="0" y="0"/>
                </a:moveTo>
                <a:lnTo>
                  <a:pt x="967073" y="0"/>
                </a:lnTo>
                <a:lnTo>
                  <a:pt x="967073" y="1208532"/>
                </a:lnTo>
                <a:lnTo>
                  <a:pt x="0" y="1208532"/>
                </a:lnTo>
                <a:close/>
              </a:path>
            </a:pathLst>
          </a:cu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34" name="Title 1">
            <a:extLst>
              <a:ext uri="{FF2B5EF4-FFF2-40B4-BE49-F238E27FC236}">
                <a16:creationId xmlns:a16="http://schemas.microsoft.com/office/drawing/2014/main" id="{AF387D82-D7BB-4DF2-A75D-6A06EC5D3947}"/>
              </a:ext>
            </a:extLst>
          </p:cNvPr>
          <p:cNvSpPr>
            <a:spLocks noGrp="1"/>
          </p:cNvSpPr>
          <p:nvPr>
            <p:ph type="title"/>
          </p:nvPr>
        </p:nvSpPr>
        <p:spPr>
          <a:xfrm>
            <a:off x="0" y="1027953"/>
            <a:ext cx="7164717" cy="698336"/>
          </a:xfrm>
          <a:prstGeom prst="rect">
            <a:avLst/>
          </a:prstGeom>
        </p:spPr>
        <p:txBody>
          <a:bodyPr/>
          <a:lstStyle>
            <a:lvl1pPr>
              <a:defRPr sz="4000" b="1">
                <a:solidFill>
                  <a:srgbClr val="2E77B0"/>
                </a:solidFill>
              </a:defRPr>
            </a:lvl1pPr>
          </a:lstStyle>
          <a:p>
            <a:r>
              <a:rPr lang="en-US"/>
              <a:t>Click to edit Master title style</a:t>
            </a:r>
          </a:p>
        </p:txBody>
      </p:sp>
      <p:sp>
        <p:nvSpPr>
          <p:cNvPr id="35" name="Text Placeholder 14">
            <a:extLst>
              <a:ext uri="{FF2B5EF4-FFF2-40B4-BE49-F238E27FC236}">
                <a16:creationId xmlns:a16="http://schemas.microsoft.com/office/drawing/2014/main" id="{4DD47471-12E5-410E-A7AE-8D5130351DD9}"/>
              </a:ext>
            </a:extLst>
          </p:cNvPr>
          <p:cNvSpPr>
            <a:spLocks noGrp="1"/>
          </p:cNvSpPr>
          <p:nvPr>
            <p:ph type="body" sz="quarter" idx="14"/>
          </p:nvPr>
        </p:nvSpPr>
        <p:spPr>
          <a:xfrm>
            <a:off x="531813" y="2974180"/>
            <a:ext cx="6180137" cy="3205957"/>
          </a:xfrm>
          <a:prstGeom prst="rect">
            <a:avLst/>
          </a:prstGeom>
        </p:spPr>
        <p:txBody>
          <a:bodyPr/>
          <a:lstStyle>
            <a:lvl1pPr marL="0" indent="0">
              <a:buNone/>
              <a:defRPr sz="2000">
                <a:solidFill>
                  <a:schemeClr val="tx1"/>
                </a:solidFill>
              </a:defRPr>
            </a:lvl1pPr>
            <a:lvl2pPr marL="742950" indent="-285750">
              <a:buFont typeface="Franklin Gothic Book" panose="020B050302010202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718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01148"/>
            <a:ext cx="10972800" cy="683177"/>
          </a:xfrm>
          <a:prstGeom prst="rect">
            <a:avLst/>
          </a:prstGeom>
        </p:spPr>
        <p:txBody>
          <a:bodyPr/>
          <a:lstStyle>
            <a:lvl1pPr>
              <a:defRPr>
                <a:solidFill>
                  <a:srgbClr val="2E77B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2E77B0"/>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2E77B0"/>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173788"/>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4295A968-23A1-4AE3-BF39-4F7DD8DC56F2}" type="datetimeFigureOut">
              <a:rPr lang="en-US" smtClean="0"/>
              <a:pPr>
                <a:defRPr/>
              </a:pPr>
              <a:t>8/24/2022</a:t>
            </a:fld>
            <a:endParaRPr lang="en-US"/>
          </a:p>
        </p:txBody>
      </p:sp>
      <p:sp>
        <p:nvSpPr>
          <p:cNvPr id="6" name="Footer Placeholder 5"/>
          <p:cNvSpPr>
            <a:spLocks noGrp="1"/>
          </p:cNvSpPr>
          <p:nvPr>
            <p:ph type="ftr" sz="quarter" idx="11"/>
          </p:nvPr>
        </p:nvSpPr>
        <p:spPr>
          <a:xfrm>
            <a:off x="4165600" y="6153008"/>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7" name="Slide Number Placeholder 6"/>
          <p:cNvSpPr>
            <a:spLocks noGrp="1"/>
          </p:cNvSpPr>
          <p:nvPr>
            <p:ph type="sldNum" sz="quarter" idx="12"/>
          </p:nvPr>
        </p:nvSpPr>
        <p:spPr>
          <a:xfrm>
            <a:off x="9594851" y="6153008"/>
            <a:ext cx="1987549" cy="365125"/>
          </a:xfrm>
        </p:spPr>
        <p:txBody>
          <a:bodyPr/>
          <a:lstStyle>
            <a:lvl1pPr defTabSz="914400">
              <a:defRPr>
                <a:solidFill>
                  <a:srgbClr val="77ADCE"/>
                </a:solidFill>
              </a:defRPr>
            </a:lvl1pPr>
          </a:lstStyle>
          <a:p>
            <a:fld id="{C1C30160-7EE6-4C19-B831-18E209B414B0}" type="slidenum">
              <a:rPr lang="en-US" altLang="en-US" smtClean="0"/>
              <a:pPr/>
              <a:t>‹#›</a:t>
            </a:fld>
            <a:endParaRPr lang="en-US" altLang="en-US"/>
          </a:p>
        </p:txBody>
      </p:sp>
    </p:spTree>
    <p:extLst>
      <p:ext uri="{BB962C8B-B14F-4D97-AF65-F5344CB8AC3E}">
        <p14:creationId xmlns:p14="http://schemas.microsoft.com/office/powerpoint/2010/main" val="4233814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08383"/>
            <a:ext cx="10972800" cy="7100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5C0C3BCC-F784-43E3-9594-346EB9C34749}" type="datetimeFigureOut">
              <a:rPr lang="en-US" smtClean="0"/>
              <a:pPr>
                <a:defRPr/>
              </a:pPr>
              <a:t>8/24/2022</a:t>
            </a:fld>
            <a:endParaRPr lang="en-US"/>
          </a:p>
        </p:txBody>
      </p:sp>
      <p:sp>
        <p:nvSpPr>
          <p:cNvPr id="8" name="Footer Placeholder 7"/>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9" name="Slide Number Placeholder 8"/>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C015238D-7699-410A-8F90-0037E31F66CA}" type="slidenum">
              <a:rPr lang="en-US" altLang="en-US" smtClean="0"/>
              <a:pPr/>
              <a:t>‹#›</a:t>
            </a:fld>
            <a:endParaRPr lang="en-US" altLang="en-US"/>
          </a:p>
        </p:txBody>
      </p:sp>
    </p:spTree>
    <p:extLst>
      <p:ext uri="{BB962C8B-B14F-4D97-AF65-F5344CB8AC3E}">
        <p14:creationId xmlns:p14="http://schemas.microsoft.com/office/powerpoint/2010/main" val="3248454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854765"/>
            <a:ext cx="10972800" cy="66367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2669047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2185347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a:solidFill>
                  <a:srgbClr val="2E77B0"/>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3211083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92893"/>
            <a:ext cx="10972800" cy="860425"/>
          </a:xfrm>
          <a:prstGeom prst="rect">
            <a:avLst/>
          </a:prstGeom>
        </p:spPr>
        <p:txBody>
          <a:bodyPr/>
          <a:lstStyle>
            <a:lvl1pPr>
              <a:defRPr>
                <a:solidFill>
                  <a:srgbClr val="8F1D26"/>
                </a:solidFill>
              </a:defRPr>
            </a:lvl1pPr>
          </a:lstStyle>
          <a:p>
            <a:r>
              <a:rPr lang="en-US"/>
              <a:t>Click to edit Master title style</a:t>
            </a:r>
          </a:p>
        </p:txBody>
      </p:sp>
      <p:sp>
        <p:nvSpPr>
          <p:cNvPr id="3" name="Date Placeholder 2"/>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318D756D-CB7C-4172-BBA0-35171F6E6844}" type="datetimeFigureOut">
              <a:rPr lang="en-US" smtClean="0"/>
              <a:pPr>
                <a:defRPr/>
              </a:pPr>
              <a:t>8/24/2022</a:t>
            </a:fld>
            <a:endParaRPr lang="en-US"/>
          </a:p>
        </p:txBody>
      </p:sp>
      <p:sp>
        <p:nvSpPr>
          <p:cNvPr id="4" name="Footer Placeholder 3"/>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5" name="Slide Number Placeholder 4"/>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A6D35353-D2BB-4608-91C6-223150282F81}" type="slidenum">
              <a:rPr lang="en-US" altLang="en-US" smtClean="0"/>
              <a:pPr/>
              <a:t>‹#›</a:t>
            </a:fld>
            <a:endParaRPr lang="en-US" altLang="en-US"/>
          </a:p>
        </p:txBody>
      </p:sp>
    </p:spTree>
    <p:extLst>
      <p:ext uri="{BB962C8B-B14F-4D97-AF65-F5344CB8AC3E}">
        <p14:creationId xmlns:p14="http://schemas.microsoft.com/office/powerpoint/2010/main" val="224643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D 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6B84F8-A8AA-44A5-BD33-1980F6CFB0F7}"/>
              </a:ext>
            </a:extLst>
          </p:cNvPr>
          <p:cNvGrpSpPr/>
          <p:nvPr userDrawn="1"/>
        </p:nvGrpSpPr>
        <p:grpSpPr>
          <a:xfrm>
            <a:off x="298969" y="1379621"/>
            <a:ext cx="3759683" cy="3818021"/>
            <a:chOff x="298969" y="1379621"/>
            <a:chExt cx="3759683" cy="3818021"/>
          </a:xfrm>
        </p:grpSpPr>
        <p:sp>
          <p:nvSpPr>
            <p:cNvPr id="3" name="Rectangle 2">
              <a:extLst>
                <a:ext uri="{FF2B5EF4-FFF2-40B4-BE49-F238E27FC236}">
                  <a16:creationId xmlns:a16="http://schemas.microsoft.com/office/drawing/2014/main" id="{541CAF39-5F2A-4113-8DAA-42FDE8EC5AE1}"/>
                </a:ext>
              </a:extLst>
            </p:cNvPr>
            <p:cNvSpPr/>
            <p:nvPr userDrawn="1"/>
          </p:nvSpPr>
          <p:spPr>
            <a:xfrm>
              <a:off x="298969" y="1379621"/>
              <a:ext cx="3759683" cy="3818021"/>
            </a:xfrm>
            <a:prstGeom prst="rect">
              <a:avLst/>
            </a:prstGeom>
            <a:solidFill>
              <a:schemeClr val="bg1"/>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l"/>
              <a:endParaRPr lang="en-US" sz="800" b="1">
                <a:solidFill>
                  <a:prstClr val="white"/>
                </a:solidFill>
                <a:latin typeface="Palatino Linotype"/>
              </a:endParaRPr>
            </a:p>
          </p:txBody>
        </p:sp>
        <p:pic>
          <p:nvPicPr>
            <p:cNvPr id="4" name="Picture 3" descr="A picture containing text, vector graphics&#10;&#10;Description automatically generated">
              <a:extLst>
                <a:ext uri="{FF2B5EF4-FFF2-40B4-BE49-F238E27FC236}">
                  <a16:creationId xmlns:a16="http://schemas.microsoft.com/office/drawing/2014/main" id="{D18B4A45-9FF7-4F51-9410-5CC188EBB2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970" y="1828800"/>
              <a:ext cx="3524037" cy="3033248"/>
            </a:xfrm>
            <a:prstGeom prst="rect">
              <a:avLst/>
            </a:prstGeom>
          </p:spPr>
        </p:pic>
      </p:grpSp>
    </p:spTree>
    <p:extLst>
      <p:ext uri="{BB962C8B-B14F-4D97-AF65-F5344CB8AC3E}">
        <p14:creationId xmlns:p14="http://schemas.microsoft.com/office/powerpoint/2010/main" val="1200932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90096"/>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94F35549-9CDE-42E1-94FE-DC922A240061}" type="datetimeFigureOut">
              <a:rPr lang="en-US" smtClean="0"/>
              <a:pPr>
                <a:defRPr/>
              </a:pPr>
              <a:t>8/24/2022</a:t>
            </a:fld>
            <a:endParaRPr lang="en-US"/>
          </a:p>
        </p:txBody>
      </p:sp>
      <p:sp>
        <p:nvSpPr>
          <p:cNvPr id="3" name="Footer Placeholder 2"/>
          <p:cNvSpPr>
            <a:spLocks noGrp="1"/>
          </p:cNvSpPr>
          <p:nvPr>
            <p:ph type="ftr" sz="quarter" idx="11"/>
          </p:nvPr>
        </p:nvSpPr>
        <p:spPr>
          <a:xfrm>
            <a:off x="4165600" y="6190096"/>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4" name="Slide Number Placeholder 3"/>
          <p:cNvSpPr>
            <a:spLocks noGrp="1"/>
          </p:cNvSpPr>
          <p:nvPr>
            <p:ph type="sldNum" sz="quarter" idx="12"/>
          </p:nvPr>
        </p:nvSpPr>
        <p:spPr>
          <a:xfrm>
            <a:off x="9594851" y="6190096"/>
            <a:ext cx="1987549" cy="365125"/>
          </a:xfrm>
        </p:spPr>
        <p:txBody>
          <a:bodyPr/>
          <a:lstStyle>
            <a:lvl1pPr defTabSz="914400">
              <a:defRPr>
                <a:solidFill>
                  <a:srgbClr val="77ADCE"/>
                </a:solidFill>
              </a:defRPr>
            </a:lvl1pPr>
          </a:lstStyle>
          <a:p>
            <a:fld id="{4772A4CD-6172-467A-825B-5746FE891F15}" type="slidenum">
              <a:rPr lang="en-US" altLang="en-US" smtClean="0"/>
              <a:pPr/>
              <a:t>‹#›</a:t>
            </a:fld>
            <a:endParaRPr lang="en-US" altLang="en-US"/>
          </a:p>
        </p:txBody>
      </p:sp>
    </p:spTree>
    <p:extLst>
      <p:ext uri="{BB962C8B-B14F-4D97-AF65-F5344CB8AC3E}">
        <p14:creationId xmlns:p14="http://schemas.microsoft.com/office/powerpoint/2010/main" val="2724357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20436"/>
            <a:ext cx="6815667" cy="5405728"/>
          </a:xfrm>
          <a:prstGeom prst="rect">
            <a:avLst/>
          </a:prstGeom>
        </p:spPr>
        <p:txBody>
          <a:bodyPr/>
          <a:lstStyle>
            <a:lvl1pPr>
              <a:defRPr sz="3200">
                <a:solidFill>
                  <a:srgbClr val="2E77B0"/>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19825"/>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21F240C-80DE-4B65-99F6-63BA8E6142D1}" type="datetimeFigureOut">
              <a:rPr lang="en-US" smtClean="0"/>
              <a:pPr>
                <a:defRPr/>
              </a:pPr>
              <a:t>8/24/2022</a:t>
            </a:fld>
            <a:endParaRPr lang="en-US"/>
          </a:p>
        </p:txBody>
      </p:sp>
      <p:sp>
        <p:nvSpPr>
          <p:cNvPr id="6" name="Footer Placeholder 5"/>
          <p:cNvSpPr>
            <a:spLocks noGrp="1"/>
          </p:cNvSpPr>
          <p:nvPr>
            <p:ph type="ftr" sz="quarter" idx="11"/>
          </p:nvPr>
        </p:nvSpPr>
        <p:spPr>
          <a:xfrm>
            <a:off x="4165600" y="6219825"/>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7" name="Slide Number Placeholder 6"/>
          <p:cNvSpPr>
            <a:spLocks noGrp="1"/>
          </p:cNvSpPr>
          <p:nvPr>
            <p:ph type="sldNum" sz="quarter" idx="12"/>
          </p:nvPr>
        </p:nvSpPr>
        <p:spPr>
          <a:xfrm>
            <a:off x="9594851" y="6219825"/>
            <a:ext cx="1987549" cy="365125"/>
          </a:xfrm>
        </p:spPr>
        <p:txBody>
          <a:bodyPr/>
          <a:lstStyle>
            <a:lvl1pPr defTabSz="914400">
              <a:defRPr>
                <a:solidFill>
                  <a:srgbClr val="77ADCE"/>
                </a:solidFill>
              </a:defRPr>
            </a:lvl1pPr>
          </a:lstStyle>
          <a:p>
            <a:fld id="{C7161504-A031-45B5-B775-E71662D47BF6}" type="slidenum">
              <a:rPr lang="en-US" altLang="en-US" smtClean="0"/>
              <a:pPr/>
              <a:t>‹#›</a:t>
            </a:fld>
            <a:endParaRPr lang="en-US" altLang="en-US"/>
          </a:p>
        </p:txBody>
      </p:sp>
    </p:spTree>
    <p:extLst>
      <p:ext uri="{BB962C8B-B14F-4D97-AF65-F5344CB8AC3E}">
        <p14:creationId xmlns:p14="http://schemas.microsoft.com/office/powerpoint/2010/main" val="38152756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894521"/>
            <a:ext cx="7315200" cy="3833053"/>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31370"/>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88007A75-102D-4680-BEAC-B6616BF93D11}" type="datetimeFigureOut">
              <a:rPr lang="en-US" smtClean="0"/>
              <a:pPr>
                <a:defRPr/>
              </a:pPr>
              <a:t>8/24/2022</a:t>
            </a:fld>
            <a:endParaRPr lang="en-US"/>
          </a:p>
        </p:txBody>
      </p:sp>
      <p:sp>
        <p:nvSpPr>
          <p:cNvPr id="6" name="Footer Placeholder 5"/>
          <p:cNvSpPr>
            <a:spLocks noGrp="1"/>
          </p:cNvSpPr>
          <p:nvPr>
            <p:ph type="ftr" sz="quarter" idx="11"/>
          </p:nvPr>
        </p:nvSpPr>
        <p:spPr>
          <a:xfrm>
            <a:off x="4165600" y="6231370"/>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7" name="Slide Number Placeholder 6"/>
          <p:cNvSpPr>
            <a:spLocks noGrp="1"/>
          </p:cNvSpPr>
          <p:nvPr>
            <p:ph type="sldNum" sz="quarter" idx="12"/>
          </p:nvPr>
        </p:nvSpPr>
        <p:spPr>
          <a:xfrm>
            <a:off x="9594851" y="6231370"/>
            <a:ext cx="1987549" cy="365125"/>
          </a:xfrm>
        </p:spPr>
        <p:txBody>
          <a:bodyPr/>
          <a:lstStyle>
            <a:lvl1pPr defTabSz="914400">
              <a:defRPr>
                <a:solidFill>
                  <a:srgbClr val="77ADCE"/>
                </a:solidFill>
              </a:defRPr>
            </a:lvl1pPr>
          </a:lstStyle>
          <a:p>
            <a:fld id="{61B3F113-8E0C-4D9A-96C6-5408838915DB}" type="slidenum">
              <a:rPr lang="en-US" altLang="en-US" smtClean="0"/>
              <a:pPr/>
              <a:t>‹#›</a:t>
            </a:fld>
            <a:endParaRPr lang="en-US" altLang="en-US"/>
          </a:p>
        </p:txBody>
      </p:sp>
    </p:spTree>
    <p:extLst>
      <p:ext uri="{BB962C8B-B14F-4D97-AF65-F5344CB8AC3E}">
        <p14:creationId xmlns:p14="http://schemas.microsoft.com/office/powerpoint/2010/main" val="1948374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887896"/>
            <a:ext cx="10972800" cy="63054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905000"/>
            <a:ext cx="10972800" cy="36782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99982"/>
            <a:ext cx="2844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fld id="{21219AC5-39CA-4C64-808C-3369B9E32E33}" type="datetimeFigureOut">
              <a:rPr lang="en-US" smtClean="0"/>
              <a:pPr>
                <a:defRPr/>
              </a:pPr>
              <a:t>8/24/2022</a:t>
            </a:fld>
            <a:endParaRPr lang="en-US"/>
          </a:p>
        </p:txBody>
      </p:sp>
      <p:sp>
        <p:nvSpPr>
          <p:cNvPr id="5" name="Footer Placeholder 4"/>
          <p:cNvSpPr>
            <a:spLocks noGrp="1"/>
          </p:cNvSpPr>
          <p:nvPr>
            <p:ph type="ftr" sz="quarter" idx="11"/>
          </p:nvPr>
        </p:nvSpPr>
        <p:spPr>
          <a:xfrm>
            <a:off x="4165600" y="6199982"/>
            <a:ext cx="3860800" cy="365125"/>
          </a:xfrm>
          <a:prstGeom prst="rect">
            <a:avLst/>
          </a:prstGeom>
        </p:spPr>
        <p:txBody>
          <a:bodyPr/>
          <a:lstStyle>
            <a:lvl1pPr defTabSz="457200" fontAlgn="auto">
              <a:spcBef>
                <a:spcPts val="0"/>
              </a:spcBef>
              <a:spcAft>
                <a:spcPts val="0"/>
              </a:spcAft>
              <a:defRPr sz="1400">
                <a:solidFill>
                  <a:srgbClr val="77ADCE"/>
                </a:solidFill>
                <a:latin typeface="+mn-lt"/>
                <a:cs typeface="Arial" charset="0"/>
              </a:defRPr>
            </a:lvl1pPr>
          </a:lstStyle>
          <a:p>
            <a:pPr>
              <a:defRPr/>
            </a:pPr>
            <a:endParaRPr lang="en-US"/>
          </a:p>
        </p:txBody>
      </p:sp>
      <p:sp>
        <p:nvSpPr>
          <p:cNvPr id="6" name="Slide Number Placeholder 5"/>
          <p:cNvSpPr>
            <a:spLocks noGrp="1"/>
          </p:cNvSpPr>
          <p:nvPr>
            <p:ph type="sldNum" sz="quarter" idx="12"/>
          </p:nvPr>
        </p:nvSpPr>
        <p:spPr>
          <a:xfrm>
            <a:off x="9594851" y="6199982"/>
            <a:ext cx="1987549" cy="365125"/>
          </a:xfrm>
        </p:spPr>
        <p:txBody>
          <a:bodyPr/>
          <a:lstStyle>
            <a:lvl1pPr defTabSz="914400">
              <a:defRPr>
                <a:solidFill>
                  <a:srgbClr val="77ADCE"/>
                </a:solidFill>
              </a:defRPr>
            </a:lvl1pPr>
          </a:lstStyle>
          <a:p>
            <a:fld id="{6D59DCAC-3579-45A1-93B7-1BBF08EE5171}" type="slidenum">
              <a:rPr lang="en-US" altLang="en-US" smtClean="0"/>
              <a:pPr/>
              <a:t>‹#›</a:t>
            </a:fld>
            <a:endParaRPr lang="en-US" altLang="en-US"/>
          </a:p>
        </p:txBody>
      </p:sp>
    </p:spTree>
    <p:extLst>
      <p:ext uri="{BB962C8B-B14F-4D97-AF65-F5344CB8AC3E}">
        <p14:creationId xmlns:p14="http://schemas.microsoft.com/office/powerpoint/2010/main" val="3189471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605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030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act Page (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5EAF6D-02B8-4D0D-A17D-CD75BD673CFE}"/>
              </a:ext>
            </a:extLst>
          </p:cNvPr>
          <p:cNvGrpSpPr/>
          <p:nvPr userDrawn="1"/>
        </p:nvGrpSpPr>
        <p:grpSpPr>
          <a:xfrm>
            <a:off x="5151169" y="2112432"/>
            <a:ext cx="1889661" cy="1889661"/>
            <a:chOff x="1213263" y="4406902"/>
            <a:chExt cx="1585356" cy="1585356"/>
          </a:xfrm>
        </p:grpSpPr>
        <p:pic>
          <p:nvPicPr>
            <p:cNvPr id="5" name="Picture 4">
              <a:extLst>
                <a:ext uri="{FF2B5EF4-FFF2-40B4-BE49-F238E27FC236}">
                  <a16:creationId xmlns:a16="http://schemas.microsoft.com/office/drawing/2014/main" id="{105B5DCD-0988-432C-82F3-A3F9B08DF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263" y="4406902"/>
              <a:ext cx="1585356" cy="1585356"/>
            </a:xfrm>
            <a:prstGeom prst="rect">
              <a:avLst/>
            </a:prstGeom>
          </p:spPr>
        </p:pic>
        <p:pic>
          <p:nvPicPr>
            <p:cNvPr id="6" name="Picture 5">
              <a:extLst>
                <a:ext uri="{FF2B5EF4-FFF2-40B4-BE49-F238E27FC236}">
                  <a16:creationId xmlns:a16="http://schemas.microsoft.com/office/drawing/2014/main" id="{837FB5F7-1373-4C2A-9BBE-13FE74ED6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411" y="4600241"/>
              <a:ext cx="999876" cy="999876"/>
            </a:xfrm>
            <a:prstGeom prst="rect">
              <a:avLst/>
            </a:prstGeom>
          </p:spPr>
        </p:pic>
      </p:grpSp>
      <p:pic>
        <p:nvPicPr>
          <p:cNvPr id="8" name="Picture 7" descr="A picture containing text, vector graphics&#10;&#10;Description automatically generated">
            <a:extLst>
              <a:ext uri="{FF2B5EF4-FFF2-40B4-BE49-F238E27FC236}">
                <a16:creationId xmlns:a16="http://schemas.microsoft.com/office/drawing/2014/main" id="{5865626B-3762-433E-80B1-2A82C31C55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33527" y="4635497"/>
            <a:ext cx="2200673" cy="1894185"/>
          </a:xfrm>
          <a:prstGeom prst="rect">
            <a:avLst/>
          </a:prstGeom>
        </p:spPr>
      </p:pic>
    </p:spTree>
    <p:extLst>
      <p:ext uri="{BB962C8B-B14F-4D97-AF65-F5344CB8AC3E}">
        <p14:creationId xmlns:p14="http://schemas.microsoft.com/office/powerpoint/2010/main" val="4227657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Desig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30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Desig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064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Org.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0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F4B7057-0049-432F-AFA2-78B88330B232}"/>
              </a:ext>
            </a:extLst>
          </p:cNvPr>
          <p:cNvGrpSpPr/>
          <p:nvPr userDrawn="1"/>
        </p:nvGrpSpPr>
        <p:grpSpPr>
          <a:xfrm>
            <a:off x="9567913" y="904673"/>
            <a:ext cx="2241466" cy="1569186"/>
            <a:chOff x="9567913" y="904673"/>
            <a:chExt cx="2241466" cy="1569186"/>
          </a:xfrm>
        </p:grpSpPr>
        <p:sp>
          <p:nvSpPr>
            <p:cNvPr id="4" name="Rectangle 3">
              <a:extLst>
                <a:ext uri="{FF2B5EF4-FFF2-40B4-BE49-F238E27FC236}">
                  <a16:creationId xmlns:a16="http://schemas.microsoft.com/office/drawing/2014/main" id="{47CD9AE2-23F8-4591-8B10-65B6711F36C9}"/>
                </a:ext>
              </a:extLst>
            </p:cNvPr>
            <p:cNvSpPr/>
            <p:nvPr userDrawn="1"/>
          </p:nvSpPr>
          <p:spPr>
            <a:xfrm>
              <a:off x="9567913" y="904673"/>
              <a:ext cx="2241466" cy="1569186"/>
            </a:xfrm>
            <a:prstGeom prst="rect">
              <a:avLst/>
            </a:prstGeom>
            <a:solidFill>
              <a:schemeClr val="bg1"/>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l"/>
              <a:endParaRPr lang="en-US" sz="800" b="1">
                <a:solidFill>
                  <a:prstClr val="white"/>
                </a:solidFill>
                <a:latin typeface="Palatino Linotype"/>
              </a:endParaRPr>
            </a:p>
          </p:txBody>
        </p:sp>
        <p:pic>
          <p:nvPicPr>
            <p:cNvPr id="5" name="Picture 4" descr="A picture containing text, vector graphics&#10;&#10;Description automatically generated">
              <a:extLst>
                <a:ext uri="{FF2B5EF4-FFF2-40B4-BE49-F238E27FC236}">
                  <a16:creationId xmlns:a16="http://schemas.microsoft.com/office/drawing/2014/main" id="{CACC310C-3F4A-491C-92D7-FFD576592F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476" y="1019907"/>
              <a:ext cx="1689207" cy="1453951"/>
            </a:xfrm>
            <a:prstGeom prst="rect">
              <a:avLst/>
            </a:prstGeom>
          </p:spPr>
        </p:pic>
      </p:grpSp>
    </p:spTree>
    <p:extLst>
      <p:ext uri="{BB962C8B-B14F-4D97-AF65-F5344CB8AC3E}">
        <p14:creationId xmlns:p14="http://schemas.microsoft.com/office/powerpoint/2010/main" val="2974891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Blank Slide - DEMD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019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1.jpe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2.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23.jpe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594851" y="6208070"/>
            <a:ext cx="1987549"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77ADCE"/>
                </a:solidFill>
              </a:defRPr>
            </a:lvl1pPr>
          </a:lstStyle>
          <a:p>
            <a:fld id="{9F2B7830-1F0D-4FAB-8993-9D0A8696B7B9}" type="slidenum">
              <a:rPr lang="en-US" altLang="en-US" smtClean="0"/>
              <a:pPr/>
              <a:t>‹#›</a:t>
            </a:fld>
            <a:endParaRPr lang="en-US" altLang="en-US"/>
          </a:p>
        </p:txBody>
      </p:sp>
      <p:sp>
        <p:nvSpPr>
          <p:cNvPr id="2" name="Date Placeholder 1"/>
          <p:cNvSpPr>
            <a:spLocks noGrp="1"/>
          </p:cNvSpPr>
          <p:nvPr>
            <p:ph type="dt" sz="half" idx="2"/>
          </p:nvPr>
        </p:nvSpPr>
        <p:spPr>
          <a:xfrm>
            <a:off x="838200" y="6208069"/>
            <a:ext cx="2743200" cy="365125"/>
          </a:xfrm>
          <a:prstGeom prst="rect">
            <a:avLst/>
          </a:prstGeom>
        </p:spPr>
        <p:txBody>
          <a:bodyPr vert="horz" lIns="91440" tIns="45720" rIns="91440" bIns="45720" rtlCol="0" anchor="ctr"/>
          <a:lstStyle>
            <a:lvl1pPr algn="l">
              <a:defRPr sz="1200">
                <a:solidFill>
                  <a:srgbClr val="77ADCE"/>
                </a:solidFill>
              </a:defRPr>
            </a:lvl1pPr>
          </a:lstStyle>
          <a:p>
            <a:fld id="{3F6E0DE6-B4DE-400F-9A37-03C7A6F496F6}" type="datetimeFigureOut">
              <a:rPr lang="en-US" smtClean="0"/>
              <a:pPr/>
              <a:t>8/24/2022</a:t>
            </a:fld>
            <a:endParaRPr lang="en-US"/>
          </a:p>
        </p:txBody>
      </p:sp>
      <p:sp>
        <p:nvSpPr>
          <p:cNvPr id="3" name="Footer Placeholder 2"/>
          <p:cNvSpPr>
            <a:spLocks noGrp="1"/>
          </p:cNvSpPr>
          <p:nvPr>
            <p:ph type="ftr" sz="quarter" idx="3"/>
          </p:nvPr>
        </p:nvSpPr>
        <p:spPr>
          <a:xfrm>
            <a:off x="4038600" y="6208069"/>
            <a:ext cx="4114800" cy="365125"/>
          </a:xfrm>
          <a:prstGeom prst="rect">
            <a:avLst/>
          </a:prstGeom>
        </p:spPr>
        <p:txBody>
          <a:bodyPr vert="horz" lIns="91440" tIns="45720" rIns="91440" bIns="45720" rtlCol="0" anchor="ctr"/>
          <a:lstStyle>
            <a:lvl1pPr algn="ctr">
              <a:defRPr sz="1200">
                <a:solidFill>
                  <a:srgbClr val="77ADCE"/>
                </a:solidFill>
              </a:defRPr>
            </a:lvl1pPr>
          </a:lstStyle>
          <a:p>
            <a:endParaRPr lang="en-US"/>
          </a:p>
        </p:txBody>
      </p:sp>
    </p:spTree>
    <p:extLst>
      <p:ext uri="{BB962C8B-B14F-4D97-AF65-F5344CB8AC3E}">
        <p14:creationId xmlns:p14="http://schemas.microsoft.com/office/powerpoint/2010/main" val="4008193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92" r:id="rId3"/>
    <p:sldLayoutId id="2147483697" r:id="rId4"/>
    <p:sldLayoutId id="2147483698" r:id="rId5"/>
    <p:sldLayoutId id="2147483663" r:id="rId6"/>
    <p:sldLayoutId id="2147483694" r:id="rId7"/>
    <p:sldLayoutId id="2147483701" r:id="rId8"/>
    <p:sldLayoutId id="2147483709" r:id="rId9"/>
    <p:sldLayoutId id="2147483699" r:id="rId10"/>
    <p:sldLayoutId id="2147483700" r:id="rId11"/>
    <p:sldLayoutId id="2147483705" r:id="rId12"/>
    <p:sldLayoutId id="2147483706" r:id="rId13"/>
    <p:sldLayoutId id="2147483707" r:id="rId14"/>
    <p:sldLayoutId id="2147483708" r:id="rId15"/>
    <p:sldLayoutId id="2147483664" r:id="rId16"/>
    <p:sldLayoutId id="2147483665" r:id="rId17"/>
    <p:sldLayoutId id="2147483666" r:id="rId18"/>
    <p:sldLayoutId id="2147483693" r:id="rId19"/>
    <p:sldLayoutId id="2147483695" r:id="rId20"/>
    <p:sldLayoutId id="2147483696" r:id="rId21"/>
    <p:sldLayoutId id="2147483667" r:id="rId22"/>
    <p:sldLayoutId id="2147483668" r:id="rId23"/>
    <p:sldLayoutId id="2147483669" r:id="rId24"/>
    <p:sldLayoutId id="2147483670" r:id="rId25"/>
    <p:sldLayoutId id="2147483691" r:id="rId26"/>
    <p:sldLayoutId id="2147483713" r:id="rId27"/>
    <p:sldLayoutId id="2147483711" r:id="rId28"/>
    <p:sldLayoutId id="2147483702" r:id="rId29"/>
    <p:sldLayoutId id="2147483703" r:id="rId30"/>
    <p:sldLayoutId id="2147483704" r:id="rId31"/>
    <p:sldLayoutId id="2147483710" r:id="rId32"/>
    <p:sldLayoutId id="2147483746" r:id="rId33"/>
  </p:sldLayoutIdLst>
  <p:txStyles>
    <p:titleStyle>
      <a:lvl1pPr algn="ctr" defTabSz="457200" rtl="0" eaLnBrk="1" fontAlgn="base" hangingPunct="1">
        <a:spcBef>
          <a:spcPct val="0"/>
        </a:spcBef>
        <a:spcAft>
          <a:spcPct val="0"/>
        </a:spcAft>
        <a:defRPr sz="3600" kern="1200">
          <a:solidFill>
            <a:srgbClr val="2E77B0"/>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Georgia" pitchFamily="18" charset="0"/>
        </a:defRPr>
      </a:lvl2pPr>
      <a:lvl3pPr algn="ctr" defTabSz="457200" rtl="0" eaLnBrk="1" fontAlgn="base" hangingPunct="1">
        <a:spcBef>
          <a:spcPct val="0"/>
        </a:spcBef>
        <a:spcAft>
          <a:spcPct val="0"/>
        </a:spcAft>
        <a:defRPr sz="4400">
          <a:solidFill>
            <a:schemeClr val="tx1"/>
          </a:solidFill>
          <a:latin typeface="Georgia" pitchFamily="18" charset="0"/>
        </a:defRPr>
      </a:lvl3pPr>
      <a:lvl4pPr algn="ctr" defTabSz="457200" rtl="0" eaLnBrk="1" fontAlgn="base" hangingPunct="1">
        <a:spcBef>
          <a:spcPct val="0"/>
        </a:spcBef>
        <a:spcAft>
          <a:spcPct val="0"/>
        </a:spcAft>
        <a:defRPr sz="4400">
          <a:solidFill>
            <a:schemeClr val="tx1"/>
          </a:solidFill>
          <a:latin typeface="Georgia" pitchFamily="18" charset="0"/>
        </a:defRPr>
      </a:lvl4pPr>
      <a:lvl5pPr algn="ctr" defTabSz="457200" rtl="0" eaLnBrk="1" fontAlgn="base" hangingPunct="1">
        <a:spcBef>
          <a:spcPct val="0"/>
        </a:spcBef>
        <a:spcAft>
          <a:spcPct val="0"/>
        </a:spcAft>
        <a:defRPr sz="4400">
          <a:solidFill>
            <a:schemeClr val="tx1"/>
          </a:solidFill>
          <a:latin typeface="Georgia" pitchFamily="18" charset="0"/>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p:titleStyle>
    <p:bodyStyle>
      <a:lvl1pPr marL="342900" indent="-342900" algn="l" defTabSz="457200" rtl="0" eaLnBrk="1" fontAlgn="base" hangingPunct="1">
        <a:spcBef>
          <a:spcPct val="20000"/>
        </a:spcBef>
        <a:spcAft>
          <a:spcPct val="0"/>
        </a:spcAft>
        <a:buFontTx/>
        <a:buBlip>
          <a:blip r:embed="rId36"/>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594851" y="6208070"/>
            <a:ext cx="1987549"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77ADCE"/>
                </a:solidFill>
              </a:defRPr>
            </a:lvl1pPr>
          </a:lstStyle>
          <a:p>
            <a:fld id="{9F2B7830-1F0D-4FAB-8993-9D0A8696B7B9}" type="slidenum">
              <a:rPr lang="en-US" altLang="en-US" smtClean="0"/>
              <a:pPr/>
              <a:t>‹#›</a:t>
            </a:fld>
            <a:endParaRPr lang="en-US" altLang="en-US" dirty="0"/>
          </a:p>
        </p:txBody>
      </p:sp>
      <p:sp>
        <p:nvSpPr>
          <p:cNvPr id="2" name="Date Placeholder 1"/>
          <p:cNvSpPr>
            <a:spLocks noGrp="1"/>
          </p:cNvSpPr>
          <p:nvPr>
            <p:ph type="dt" sz="half" idx="2"/>
          </p:nvPr>
        </p:nvSpPr>
        <p:spPr>
          <a:xfrm>
            <a:off x="838200" y="6208069"/>
            <a:ext cx="2743200" cy="365125"/>
          </a:xfrm>
          <a:prstGeom prst="rect">
            <a:avLst/>
          </a:prstGeom>
        </p:spPr>
        <p:txBody>
          <a:bodyPr vert="horz" lIns="91440" tIns="45720" rIns="91440" bIns="45720" rtlCol="0" anchor="ctr"/>
          <a:lstStyle>
            <a:lvl1pPr algn="l">
              <a:defRPr sz="1200">
                <a:solidFill>
                  <a:srgbClr val="77ADCE"/>
                </a:solidFill>
              </a:defRPr>
            </a:lvl1pPr>
          </a:lstStyle>
          <a:p>
            <a:fld id="{3F6E0DE6-B4DE-400F-9A37-03C7A6F496F6}" type="datetimeFigureOut">
              <a:rPr lang="en-US" smtClean="0"/>
              <a:pPr/>
              <a:t>8/24/2022</a:t>
            </a:fld>
            <a:endParaRPr lang="en-US" dirty="0"/>
          </a:p>
        </p:txBody>
      </p:sp>
      <p:sp>
        <p:nvSpPr>
          <p:cNvPr id="3" name="Footer Placeholder 2"/>
          <p:cNvSpPr>
            <a:spLocks noGrp="1"/>
          </p:cNvSpPr>
          <p:nvPr>
            <p:ph type="ftr" sz="quarter" idx="3"/>
          </p:nvPr>
        </p:nvSpPr>
        <p:spPr>
          <a:xfrm>
            <a:off x="4038600" y="6208069"/>
            <a:ext cx="4114800" cy="365125"/>
          </a:xfrm>
          <a:prstGeom prst="rect">
            <a:avLst/>
          </a:prstGeom>
        </p:spPr>
        <p:txBody>
          <a:bodyPr vert="horz" lIns="91440" tIns="45720" rIns="91440" bIns="45720" rtlCol="0" anchor="ctr"/>
          <a:lstStyle>
            <a:lvl1pPr algn="ctr">
              <a:defRPr sz="1200">
                <a:solidFill>
                  <a:srgbClr val="77ADCE"/>
                </a:solidFill>
              </a:defRPr>
            </a:lvl1pPr>
          </a:lstStyle>
          <a:p>
            <a:endParaRPr lang="en-US" dirty="0"/>
          </a:p>
        </p:txBody>
      </p:sp>
    </p:spTree>
    <p:extLst>
      <p:ext uri="{BB962C8B-B14F-4D97-AF65-F5344CB8AC3E}">
        <p14:creationId xmlns:p14="http://schemas.microsoft.com/office/powerpoint/2010/main" val="11690956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2" r:id="rId23"/>
    <p:sldLayoutId id="2147483743" r:id="rId24"/>
    <p:sldLayoutId id="2147483744" r:id="rId25"/>
    <p:sldLayoutId id="2147483745" r:id="rId26"/>
  </p:sldLayoutIdLst>
  <p:txStyles>
    <p:titleStyle>
      <a:lvl1pPr algn="ctr" defTabSz="457200" rtl="0" eaLnBrk="1" fontAlgn="base" hangingPunct="1">
        <a:spcBef>
          <a:spcPct val="0"/>
        </a:spcBef>
        <a:spcAft>
          <a:spcPct val="0"/>
        </a:spcAft>
        <a:defRPr sz="3600" kern="1200">
          <a:solidFill>
            <a:srgbClr val="2E77B0"/>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Georgia" pitchFamily="18" charset="0"/>
        </a:defRPr>
      </a:lvl2pPr>
      <a:lvl3pPr algn="ctr" defTabSz="457200" rtl="0" eaLnBrk="1" fontAlgn="base" hangingPunct="1">
        <a:spcBef>
          <a:spcPct val="0"/>
        </a:spcBef>
        <a:spcAft>
          <a:spcPct val="0"/>
        </a:spcAft>
        <a:defRPr sz="4400">
          <a:solidFill>
            <a:schemeClr val="tx1"/>
          </a:solidFill>
          <a:latin typeface="Georgia" pitchFamily="18" charset="0"/>
        </a:defRPr>
      </a:lvl3pPr>
      <a:lvl4pPr algn="ctr" defTabSz="457200" rtl="0" eaLnBrk="1" fontAlgn="base" hangingPunct="1">
        <a:spcBef>
          <a:spcPct val="0"/>
        </a:spcBef>
        <a:spcAft>
          <a:spcPct val="0"/>
        </a:spcAft>
        <a:defRPr sz="4400">
          <a:solidFill>
            <a:schemeClr val="tx1"/>
          </a:solidFill>
          <a:latin typeface="Georgia" pitchFamily="18" charset="0"/>
        </a:defRPr>
      </a:lvl4pPr>
      <a:lvl5pPr algn="ctr" defTabSz="457200" rtl="0" eaLnBrk="1" fontAlgn="base" hangingPunct="1">
        <a:spcBef>
          <a:spcPct val="0"/>
        </a:spcBef>
        <a:spcAft>
          <a:spcPct val="0"/>
        </a:spcAft>
        <a:defRPr sz="4400">
          <a:solidFill>
            <a:schemeClr val="tx1"/>
          </a:solidFill>
          <a:latin typeface="Georgia" pitchFamily="18" charset="0"/>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p:titleStyle>
    <p:bodyStyle>
      <a:lvl1pPr marL="342900" indent="-342900" algn="l" defTabSz="457200" rtl="0" eaLnBrk="1" fontAlgn="base" hangingPunct="1">
        <a:spcBef>
          <a:spcPct val="20000"/>
        </a:spcBef>
        <a:spcAft>
          <a:spcPct val="0"/>
        </a:spcAft>
        <a:buFontTx/>
        <a:buBlip>
          <a:blip r:embed="rId29"/>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594851" y="6208070"/>
            <a:ext cx="1987549"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77ADCE"/>
                </a:solidFill>
              </a:defRPr>
            </a:lvl1pPr>
          </a:lstStyle>
          <a:p>
            <a:fld id="{9F2B7830-1F0D-4FAB-8993-9D0A8696B7B9}" type="slidenum">
              <a:rPr lang="en-US" altLang="en-US" smtClean="0"/>
              <a:pPr/>
              <a:t>‹#›</a:t>
            </a:fld>
            <a:endParaRPr lang="en-US" altLang="en-US"/>
          </a:p>
        </p:txBody>
      </p:sp>
      <p:sp>
        <p:nvSpPr>
          <p:cNvPr id="2" name="Date Placeholder 1"/>
          <p:cNvSpPr>
            <a:spLocks noGrp="1"/>
          </p:cNvSpPr>
          <p:nvPr>
            <p:ph type="dt" sz="half" idx="2"/>
          </p:nvPr>
        </p:nvSpPr>
        <p:spPr>
          <a:xfrm>
            <a:off x="838200" y="6208069"/>
            <a:ext cx="2743200" cy="365125"/>
          </a:xfrm>
          <a:prstGeom prst="rect">
            <a:avLst/>
          </a:prstGeom>
        </p:spPr>
        <p:txBody>
          <a:bodyPr vert="horz" lIns="91440" tIns="45720" rIns="91440" bIns="45720" rtlCol="0" anchor="ctr"/>
          <a:lstStyle>
            <a:lvl1pPr algn="l">
              <a:defRPr sz="1200">
                <a:solidFill>
                  <a:srgbClr val="77ADCE"/>
                </a:solidFill>
              </a:defRPr>
            </a:lvl1pPr>
          </a:lstStyle>
          <a:p>
            <a:fld id="{3F6E0DE6-B4DE-400F-9A37-03C7A6F496F6}" type="datetimeFigureOut">
              <a:rPr lang="en-US" smtClean="0"/>
              <a:pPr/>
              <a:t>8/24/2022</a:t>
            </a:fld>
            <a:endParaRPr lang="en-US"/>
          </a:p>
        </p:txBody>
      </p:sp>
      <p:sp>
        <p:nvSpPr>
          <p:cNvPr id="3" name="Footer Placeholder 2"/>
          <p:cNvSpPr>
            <a:spLocks noGrp="1"/>
          </p:cNvSpPr>
          <p:nvPr>
            <p:ph type="ftr" sz="quarter" idx="3"/>
          </p:nvPr>
        </p:nvSpPr>
        <p:spPr>
          <a:xfrm>
            <a:off x="4038600" y="6208069"/>
            <a:ext cx="4114800" cy="365125"/>
          </a:xfrm>
          <a:prstGeom prst="rect">
            <a:avLst/>
          </a:prstGeom>
        </p:spPr>
        <p:txBody>
          <a:bodyPr vert="horz" lIns="91440" tIns="45720" rIns="91440" bIns="45720" rtlCol="0" anchor="ctr"/>
          <a:lstStyle>
            <a:lvl1pPr algn="ctr">
              <a:defRPr sz="1200">
                <a:solidFill>
                  <a:srgbClr val="77ADCE"/>
                </a:solidFill>
              </a:defRPr>
            </a:lvl1pPr>
          </a:lstStyle>
          <a:p>
            <a:endParaRPr lang="en-US"/>
          </a:p>
        </p:txBody>
      </p:sp>
    </p:spTree>
    <p:extLst>
      <p:ext uri="{BB962C8B-B14F-4D97-AF65-F5344CB8AC3E}">
        <p14:creationId xmlns:p14="http://schemas.microsoft.com/office/powerpoint/2010/main" val="243320389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5" r:id="rId27"/>
    <p:sldLayoutId id="2147483776" r:id="rId28"/>
    <p:sldLayoutId id="2147483777" r:id="rId29"/>
    <p:sldLayoutId id="2147483778" r:id="rId30"/>
    <p:sldLayoutId id="2147483779" r:id="rId31"/>
  </p:sldLayoutIdLst>
  <p:txStyles>
    <p:titleStyle>
      <a:lvl1pPr algn="ctr" defTabSz="457200" rtl="0" eaLnBrk="1" fontAlgn="base" hangingPunct="1">
        <a:spcBef>
          <a:spcPct val="0"/>
        </a:spcBef>
        <a:spcAft>
          <a:spcPct val="0"/>
        </a:spcAft>
        <a:defRPr sz="3600" kern="1200">
          <a:solidFill>
            <a:srgbClr val="2E77B0"/>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Georgia" pitchFamily="18" charset="0"/>
        </a:defRPr>
      </a:lvl2pPr>
      <a:lvl3pPr algn="ctr" defTabSz="457200" rtl="0" eaLnBrk="1" fontAlgn="base" hangingPunct="1">
        <a:spcBef>
          <a:spcPct val="0"/>
        </a:spcBef>
        <a:spcAft>
          <a:spcPct val="0"/>
        </a:spcAft>
        <a:defRPr sz="4400">
          <a:solidFill>
            <a:schemeClr val="tx1"/>
          </a:solidFill>
          <a:latin typeface="Georgia" pitchFamily="18" charset="0"/>
        </a:defRPr>
      </a:lvl3pPr>
      <a:lvl4pPr algn="ctr" defTabSz="457200" rtl="0" eaLnBrk="1" fontAlgn="base" hangingPunct="1">
        <a:spcBef>
          <a:spcPct val="0"/>
        </a:spcBef>
        <a:spcAft>
          <a:spcPct val="0"/>
        </a:spcAft>
        <a:defRPr sz="4400">
          <a:solidFill>
            <a:schemeClr val="tx1"/>
          </a:solidFill>
          <a:latin typeface="Georgia" pitchFamily="18" charset="0"/>
        </a:defRPr>
      </a:lvl4pPr>
      <a:lvl5pPr algn="ctr" defTabSz="457200" rtl="0" eaLnBrk="1" fontAlgn="base" hangingPunct="1">
        <a:spcBef>
          <a:spcPct val="0"/>
        </a:spcBef>
        <a:spcAft>
          <a:spcPct val="0"/>
        </a:spcAft>
        <a:defRPr sz="4400">
          <a:solidFill>
            <a:schemeClr val="tx1"/>
          </a:solidFill>
          <a:latin typeface="Georgia" pitchFamily="18" charset="0"/>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p:titleStyle>
    <p:bodyStyle>
      <a:lvl1pPr marL="342900" indent="-342900" algn="l" defTabSz="457200" rtl="0" eaLnBrk="1" fontAlgn="base" hangingPunct="1">
        <a:spcBef>
          <a:spcPct val="20000"/>
        </a:spcBef>
        <a:spcAft>
          <a:spcPct val="0"/>
        </a:spcAft>
        <a:buFontTx/>
        <a:buBlip>
          <a:blip r:embed="rId34"/>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2.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hyperlink" Target="https://grindingrocks.com/"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82B3-4419-4CE4-81D6-D040F8F93B3A}"/>
              </a:ext>
            </a:extLst>
          </p:cNvPr>
          <p:cNvSpPr>
            <a:spLocks noGrp="1"/>
          </p:cNvSpPr>
          <p:nvPr>
            <p:ph type="title"/>
          </p:nvPr>
        </p:nvSpPr>
        <p:spPr>
          <a:xfrm>
            <a:off x="170873" y="1140643"/>
            <a:ext cx="9086450" cy="3930978"/>
          </a:xfrm>
        </p:spPr>
        <p:txBody>
          <a:bodyPr lIns="91440" tIns="45720" rIns="91440" bIns="45720" anchor="t"/>
          <a:lstStyle/>
          <a:p>
            <a:r>
              <a:rPr lang="en-US" sz="4000" b="1" dirty="0">
                <a:solidFill>
                  <a:schemeClr val="accent2">
                    <a:lumMod val="75000"/>
                  </a:schemeClr>
                </a:solidFill>
                <a:effectLst/>
                <a:latin typeface="Corbel" panose="020B0503020204020204" pitchFamily="34" charset="0"/>
                <a:ea typeface="Times New Roman" panose="02020603050405020304" pitchFamily="18" charset="0"/>
                <a:cs typeface="Times New Roman" panose="02020603050405020304" pitchFamily="18" charset="0"/>
              </a:rPr>
              <a:t>“</a:t>
            </a:r>
            <a:r>
              <a:rPr lang="en-US" sz="4000" b="1" dirty="0">
                <a:solidFill>
                  <a:schemeClr val="accent2">
                    <a:lumMod val="75000"/>
                  </a:schemeClr>
                </a:solidFill>
                <a:effectLst/>
                <a:latin typeface="Constantia" panose="02030602050306030303" pitchFamily="18" charset="0"/>
                <a:ea typeface="Times New Roman" panose="02020603050405020304" pitchFamily="18" charset="0"/>
                <a:cs typeface="Times New Roman" panose="02020603050405020304" pitchFamily="18" charset="0"/>
              </a:rPr>
              <a:t>Turning Piles of Rocks into </a:t>
            </a:r>
            <a:br>
              <a:rPr lang="en-US" sz="4000" b="1" dirty="0">
                <a:solidFill>
                  <a:schemeClr val="accent2">
                    <a:lumMod val="75000"/>
                  </a:schemeClr>
                </a:solidFill>
                <a:effectLst/>
                <a:latin typeface="Constantia" panose="02030602050306030303" pitchFamily="18" charset="0"/>
                <a:ea typeface="Times New Roman" panose="02020603050405020304" pitchFamily="18" charset="0"/>
                <a:cs typeface="Times New Roman" panose="02020603050405020304" pitchFamily="18" charset="0"/>
              </a:rPr>
            </a:br>
            <a:r>
              <a:rPr lang="en-US" sz="4000" b="1" dirty="0">
                <a:solidFill>
                  <a:schemeClr val="accent2">
                    <a:lumMod val="75000"/>
                  </a:schemeClr>
                </a:solidFill>
                <a:effectLst/>
                <a:latin typeface="Constantia" panose="02030602050306030303" pitchFamily="18" charset="0"/>
                <a:ea typeface="Times New Roman" panose="02020603050405020304" pitchFamily="18" charset="0"/>
                <a:cs typeface="Times New Roman" panose="02020603050405020304" pitchFamily="18" charset="0"/>
              </a:rPr>
              <a:t>Piles of Money</a:t>
            </a:r>
            <a:r>
              <a:rPr lang="en-US" sz="4000" b="1" dirty="0">
                <a:solidFill>
                  <a:schemeClr val="accent2">
                    <a:lumMod val="75000"/>
                  </a:schemeClr>
                </a:solidFill>
                <a:effectLst/>
                <a:latin typeface="Corbel" panose="020B0503020204020204" pitchFamily="34" charset="0"/>
                <a:ea typeface="Times New Roman" panose="02020603050405020304" pitchFamily="18" charset="0"/>
                <a:cs typeface="Times New Roman" panose="02020603050405020304" pitchFamily="18" charset="0"/>
              </a:rPr>
              <a:t>”</a:t>
            </a:r>
            <a:br>
              <a:rPr lang="en-US" sz="4000" b="1"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br>
            <a:br>
              <a:rPr lang="en-US" sz="4000" b="1" dirty="0">
                <a:solidFill>
                  <a:srgbClr val="000000"/>
                </a:solidFill>
                <a:effectLst/>
                <a:latin typeface="Corbel" panose="020B0503020204020204" pitchFamily="34" charset="0"/>
                <a:ea typeface="Times New Roman" panose="02020603050405020304" pitchFamily="18" charset="0"/>
                <a:cs typeface="Times New Roman" panose="02020603050405020304" pitchFamily="18" charset="0"/>
              </a:rPr>
            </a:br>
            <a:r>
              <a:rPr lang="en-US" sz="3600" dirty="0">
                <a:latin typeface="Constantia" panose="02030602050306030303" pitchFamily="18" charset="0"/>
                <a:cs typeface="Calibri" panose="020F0502020204030204" pitchFamily="34" charset="0"/>
              </a:rPr>
              <a:t>National Transportation in Indian Country Conference</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Louisville, Kentucky August 25, 2022</a:t>
            </a:r>
          </a:p>
        </p:txBody>
      </p:sp>
      <p:sp>
        <p:nvSpPr>
          <p:cNvPr id="4" name="Title 1">
            <a:extLst>
              <a:ext uri="{FF2B5EF4-FFF2-40B4-BE49-F238E27FC236}">
                <a16:creationId xmlns:a16="http://schemas.microsoft.com/office/drawing/2014/main" id="{9C967D1D-C6D9-43E7-B604-D18DDC604EC4}"/>
              </a:ext>
            </a:extLst>
          </p:cNvPr>
          <p:cNvSpPr txBox="1">
            <a:spLocks/>
          </p:cNvSpPr>
          <p:nvPr/>
        </p:nvSpPr>
        <p:spPr>
          <a:xfrm>
            <a:off x="0" y="4939644"/>
            <a:ext cx="8981777" cy="1498863"/>
          </a:xfrm>
          <a:prstGeom prst="rect">
            <a:avLst/>
          </a:prstGeom>
        </p:spPr>
        <p:txBody>
          <a:bodyPr lIns="91440" tIns="45720" rIns="91440" bIns="45720" anchor="t"/>
          <a:lstStyle>
            <a:lvl1pPr algn="ctr" defTabSz="457200" rtl="0" eaLnBrk="1" fontAlgn="base" hangingPunct="1">
              <a:spcBef>
                <a:spcPct val="0"/>
              </a:spcBef>
              <a:spcAft>
                <a:spcPct val="0"/>
              </a:spcAft>
              <a:defRPr sz="4000" b="1" kern="1200" cap="none">
                <a:solidFill>
                  <a:srgbClr val="8F1D26"/>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Georgia" pitchFamily="18" charset="0"/>
              </a:defRPr>
            </a:lvl2pPr>
            <a:lvl3pPr algn="ctr" defTabSz="457200" rtl="0" eaLnBrk="1" fontAlgn="base" hangingPunct="1">
              <a:spcBef>
                <a:spcPct val="0"/>
              </a:spcBef>
              <a:spcAft>
                <a:spcPct val="0"/>
              </a:spcAft>
              <a:defRPr sz="4400">
                <a:solidFill>
                  <a:schemeClr val="tx1"/>
                </a:solidFill>
                <a:latin typeface="Georgia" pitchFamily="18" charset="0"/>
              </a:defRPr>
            </a:lvl3pPr>
            <a:lvl4pPr algn="ctr" defTabSz="457200" rtl="0" eaLnBrk="1" fontAlgn="base" hangingPunct="1">
              <a:spcBef>
                <a:spcPct val="0"/>
              </a:spcBef>
              <a:spcAft>
                <a:spcPct val="0"/>
              </a:spcAft>
              <a:defRPr sz="4400">
                <a:solidFill>
                  <a:schemeClr val="tx1"/>
                </a:solidFill>
                <a:latin typeface="Georgia" pitchFamily="18" charset="0"/>
              </a:defRPr>
            </a:lvl4pPr>
            <a:lvl5pPr algn="ctr" defTabSz="457200" rtl="0" eaLnBrk="1" fontAlgn="base" hangingPunct="1">
              <a:spcBef>
                <a:spcPct val="0"/>
              </a:spcBef>
              <a:spcAft>
                <a:spcPct val="0"/>
              </a:spcAft>
              <a:defRPr sz="4400">
                <a:solidFill>
                  <a:schemeClr val="tx1"/>
                </a:solidFill>
                <a:latin typeface="Georgia" pitchFamily="18" charset="0"/>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endParaRPr lang="en-US" sz="2000" dirty="0">
              <a:solidFill>
                <a:srgbClr val="2E77B0"/>
              </a:solidFill>
              <a:latin typeface="+mn-lt"/>
            </a:endParaRPr>
          </a:p>
          <a:p>
            <a:r>
              <a:rPr lang="en-US" sz="2000" dirty="0">
                <a:solidFill>
                  <a:srgbClr val="2E77B0"/>
                </a:solidFill>
                <a:latin typeface="+mn-lt"/>
              </a:rPr>
              <a:t>Dennis Bodenchuk – </a:t>
            </a:r>
          </a:p>
          <a:p>
            <a:r>
              <a:rPr lang="en-US" sz="2000" dirty="0">
                <a:solidFill>
                  <a:srgbClr val="2E77B0"/>
                </a:solidFill>
                <a:latin typeface="+mn-lt"/>
              </a:rPr>
              <a:t>Deputy Division Chief (Acting) &amp; Branch Chief, Solid Minerals</a:t>
            </a:r>
          </a:p>
          <a:p>
            <a:endParaRPr lang="en-US" sz="2000" dirty="0">
              <a:solidFill>
                <a:schemeClr val="bg1">
                  <a:lumMod val="50000"/>
                </a:schemeClr>
              </a:solidFill>
              <a:latin typeface="Franklin Gothic Book"/>
            </a:endParaRPr>
          </a:p>
          <a:p>
            <a:endParaRPr lang="en-US" sz="2000" dirty="0">
              <a:latin typeface="Georgia" panose="02040502050405020303" pitchFamily="18" charset="0"/>
            </a:endParaRPr>
          </a:p>
          <a:p>
            <a:endParaRPr lang="en-US" sz="2000" b="0" dirty="0">
              <a:latin typeface="Georgia"/>
            </a:endParaRPr>
          </a:p>
        </p:txBody>
      </p:sp>
    </p:spTree>
    <p:extLst>
      <p:ext uri="{BB962C8B-B14F-4D97-AF65-F5344CB8AC3E}">
        <p14:creationId xmlns:p14="http://schemas.microsoft.com/office/powerpoint/2010/main" val="563937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0CE46C-B772-4A39-B1F5-C4F7C4983843}"/>
              </a:ext>
            </a:extLst>
          </p:cNvPr>
          <p:cNvSpPr>
            <a:spLocks noGrp="1"/>
          </p:cNvSpPr>
          <p:nvPr>
            <p:ph type="title"/>
          </p:nvPr>
        </p:nvSpPr>
        <p:spPr>
          <a:xfrm>
            <a:off x="609600" y="823337"/>
            <a:ext cx="10972800" cy="860425"/>
          </a:xfrm>
        </p:spPr>
        <p:txBody>
          <a:bodyPr/>
          <a:lstStyle/>
          <a:p>
            <a:r>
              <a:rPr lang="en-US" spc="-10" dirty="0"/>
              <a:t>DEMD’s</a:t>
            </a:r>
            <a:r>
              <a:rPr lang="en-US" spc="-229" dirty="0"/>
              <a:t> </a:t>
            </a:r>
            <a:r>
              <a:rPr lang="en-US" dirty="0"/>
              <a:t>Approach</a:t>
            </a:r>
            <a:r>
              <a:rPr lang="en-US" spc="-190" dirty="0"/>
              <a:t> </a:t>
            </a:r>
            <a:r>
              <a:rPr lang="en-US" spc="-25" dirty="0"/>
              <a:t>to </a:t>
            </a:r>
            <a:r>
              <a:rPr lang="en-US" spc="-20" dirty="0"/>
              <a:t>Tribal</a:t>
            </a:r>
            <a:r>
              <a:rPr lang="en-US" spc="-195" dirty="0"/>
              <a:t> </a:t>
            </a:r>
            <a:r>
              <a:rPr lang="en-US" spc="-25" dirty="0"/>
              <a:t>Technical</a:t>
            </a:r>
            <a:r>
              <a:rPr lang="en-US" spc="-160" dirty="0"/>
              <a:t> </a:t>
            </a:r>
            <a:r>
              <a:rPr lang="en-US" spc="-10" dirty="0"/>
              <a:t>Assistance</a:t>
            </a:r>
            <a:endParaRPr lang="en-US" dirty="0"/>
          </a:p>
        </p:txBody>
      </p:sp>
      <p:sp>
        <p:nvSpPr>
          <p:cNvPr id="7" name="Content Placeholder 6">
            <a:extLst>
              <a:ext uri="{FF2B5EF4-FFF2-40B4-BE49-F238E27FC236}">
                <a16:creationId xmlns:a16="http://schemas.microsoft.com/office/drawing/2014/main" id="{7DAC3FBB-7244-41A2-9F24-1B3F9FB51EC0}"/>
              </a:ext>
            </a:extLst>
          </p:cNvPr>
          <p:cNvSpPr>
            <a:spLocks noGrp="1"/>
          </p:cNvSpPr>
          <p:nvPr>
            <p:ph idx="1"/>
          </p:nvPr>
        </p:nvSpPr>
        <p:spPr>
          <a:xfrm>
            <a:off x="609600" y="2864351"/>
            <a:ext cx="10972800" cy="3610340"/>
          </a:xfrm>
        </p:spPr>
        <p:txBody>
          <a:bodyPr/>
          <a:lstStyle/>
          <a:p>
            <a:pPr marL="170815">
              <a:lnSpc>
                <a:spcPct val="100000"/>
              </a:lnSpc>
              <a:spcBef>
                <a:spcPts val="5"/>
              </a:spcBef>
            </a:pPr>
            <a:r>
              <a:rPr lang="en-US" sz="2000" dirty="0">
                <a:latin typeface="Franklin Gothic Book"/>
                <a:cs typeface="Franklin Gothic Book"/>
              </a:rPr>
              <a:t>Assessment</a:t>
            </a:r>
            <a:r>
              <a:rPr lang="en-US" sz="2000" spc="-55" dirty="0">
                <a:latin typeface="Franklin Gothic Book"/>
                <a:cs typeface="Franklin Gothic Book"/>
              </a:rPr>
              <a:t> </a:t>
            </a:r>
            <a:r>
              <a:rPr lang="en-US" sz="2000" dirty="0">
                <a:latin typeface="Franklin Gothic Book"/>
                <a:cs typeface="Franklin Gothic Book"/>
              </a:rPr>
              <a:t>of</a:t>
            </a:r>
            <a:r>
              <a:rPr lang="en-US" sz="2000" spc="-40" dirty="0">
                <a:latin typeface="Franklin Gothic Book"/>
                <a:cs typeface="Franklin Gothic Book"/>
              </a:rPr>
              <a:t> </a:t>
            </a:r>
            <a:r>
              <a:rPr lang="en-US" sz="2000" dirty="0">
                <a:latin typeface="Franklin Gothic Book"/>
                <a:cs typeface="Franklin Gothic Book"/>
              </a:rPr>
              <a:t>a</a:t>
            </a:r>
            <a:r>
              <a:rPr lang="en-US" sz="2000" spc="-30" dirty="0">
                <a:latin typeface="Franklin Gothic Book"/>
                <a:cs typeface="Franklin Gothic Book"/>
              </a:rPr>
              <a:t> </a:t>
            </a:r>
            <a:r>
              <a:rPr lang="en-US" sz="2000" dirty="0">
                <a:latin typeface="Franklin Gothic Book"/>
                <a:cs typeface="Franklin Gothic Book"/>
              </a:rPr>
              <a:t>resource's</a:t>
            </a:r>
            <a:r>
              <a:rPr lang="en-US" sz="2000" spc="-35" dirty="0">
                <a:latin typeface="Franklin Gothic Book"/>
                <a:cs typeface="Franklin Gothic Book"/>
              </a:rPr>
              <a:t> </a:t>
            </a:r>
            <a:r>
              <a:rPr lang="en-US" sz="2000" dirty="0">
                <a:latin typeface="Franklin Gothic Book"/>
                <a:cs typeface="Franklin Gothic Book"/>
              </a:rPr>
              <a:t>quality</a:t>
            </a:r>
            <a:r>
              <a:rPr lang="en-US" sz="2000" spc="5" dirty="0">
                <a:latin typeface="Franklin Gothic Book"/>
                <a:cs typeface="Franklin Gothic Book"/>
              </a:rPr>
              <a:t> </a:t>
            </a:r>
            <a:r>
              <a:rPr lang="en-US" sz="2000" dirty="0">
                <a:latin typeface="Franklin Gothic Book"/>
                <a:cs typeface="Franklin Gothic Book"/>
              </a:rPr>
              <a:t>and</a:t>
            </a:r>
            <a:r>
              <a:rPr lang="en-US" sz="2000" spc="-35" dirty="0">
                <a:latin typeface="Franklin Gothic Book"/>
                <a:cs typeface="Franklin Gothic Book"/>
              </a:rPr>
              <a:t> </a:t>
            </a:r>
            <a:r>
              <a:rPr lang="en-US" sz="2000" spc="-10" dirty="0">
                <a:latin typeface="Franklin Gothic Book"/>
                <a:cs typeface="Franklin Gothic Book"/>
              </a:rPr>
              <a:t>quantity</a:t>
            </a:r>
            <a:endParaRPr lang="en-US" sz="2000" dirty="0">
              <a:latin typeface="Franklin Gothic Book"/>
              <a:cs typeface="Franklin Gothic Book"/>
            </a:endParaRPr>
          </a:p>
          <a:p>
            <a:pPr marL="170815" marR="135255">
              <a:lnSpc>
                <a:spcPct val="100000"/>
              </a:lnSpc>
              <a:spcBef>
                <a:spcPts val="240"/>
              </a:spcBef>
            </a:pPr>
            <a:r>
              <a:rPr lang="en-US" sz="2000" dirty="0">
                <a:latin typeface="Franklin Gothic Book"/>
                <a:cs typeface="Franklin Gothic Book"/>
              </a:rPr>
              <a:t>Feasibility</a:t>
            </a:r>
            <a:r>
              <a:rPr lang="en-US" sz="2000" spc="-50" dirty="0">
                <a:latin typeface="Franklin Gothic Book"/>
                <a:cs typeface="Franklin Gothic Book"/>
              </a:rPr>
              <a:t> </a:t>
            </a:r>
            <a:r>
              <a:rPr lang="en-US" sz="2000" dirty="0">
                <a:latin typeface="Franklin Gothic Book"/>
                <a:cs typeface="Franklin Gothic Book"/>
              </a:rPr>
              <a:t>Studies-</a:t>
            </a:r>
            <a:r>
              <a:rPr lang="en-US" sz="2000" spc="-40" dirty="0">
                <a:latin typeface="Franklin Gothic Book"/>
                <a:cs typeface="Franklin Gothic Book"/>
              </a:rPr>
              <a:t> </a:t>
            </a:r>
            <a:r>
              <a:rPr lang="en-US" sz="2000" dirty="0">
                <a:latin typeface="Franklin Gothic Book"/>
                <a:cs typeface="Franklin Gothic Book"/>
              </a:rPr>
              <a:t>equipment</a:t>
            </a:r>
            <a:r>
              <a:rPr lang="en-US" sz="2000" spc="-55" dirty="0">
                <a:latin typeface="Franklin Gothic Book"/>
                <a:cs typeface="Franklin Gothic Book"/>
              </a:rPr>
              <a:t> </a:t>
            </a:r>
            <a:r>
              <a:rPr lang="en-US" sz="2000" dirty="0">
                <a:latin typeface="Franklin Gothic Book"/>
                <a:cs typeface="Franklin Gothic Book"/>
              </a:rPr>
              <a:t>needs,</a:t>
            </a:r>
            <a:r>
              <a:rPr lang="en-US" sz="2000" spc="-55" dirty="0">
                <a:latin typeface="Franklin Gothic Book"/>
                <a:cs typeface="Franklin Gothic Book"/>
              </a:rPr>
              <a:t> </a:t>
            </a:r>
            <a:r>
              <a:rPr lang="en-US" sz="2000" dirty="0">
                <a:latin typeface="Franklin Gothic Book"/>
                <a:cs typeface="Franklin Gothic Book"/>
              </a:rPr>
              <a:t>Capex/Opex</a:t>
            </a:r>
            <a:r>
              <a:rPr lang="en-US" sz="2000" spc="-55" dirty="0">
                <a:latin typeface="Franklin Gothic Book"/>
                <a:cs typeface="Franklin Gothic Book"/>
              </a:rPr>
              <a:t> </a:t>
            </a:r>
            <a:r>
              <a:rPr lang="en-US" sz="2000" dirty="0">
                <a:latin typeface="Franklin Gothic Book"/>
                <a:cs typeface="Franklin Gothic Book"/>
              </a:rPr>
              <a:t>calculations,</a:t>
            </a:r>
            <a:r>
              <a:rPr lang="en-US" sz="2000" spc="-10" dirty="0">
                <a:latin typeface="Franklin Gothic Book"/>
                <a:cs typeface="Franklin Gothic Book"/>
              </a:rPr>
              <a:t> </a:t>
            </a:r>
            <a:r>
              <a:rPr lang="en-US" sz="2000" dirty="0">
                <a:latin typeface="Franklin Gothic Book"/>
                <a:cs typeface="Franklin Gothic Book"/>
              </a:rPr>
              <a:t>financial</a:t>
            </a:r>
            <a:r>
              <a:rPr lang="en-US" sz="2000" spc="-15" dirty="0">
                <a:latin typeface="Franklin Gothic Book"/>
                <a:cs typeface="Franklin Gothic Book"/>
              </a:rPr>
              <a:t> </a:t>
            </a:r>
            <a:r>
              <a:rPr lang="en-US" sz="2000" dirty="0">
                <a:latin typeface="Franklin Gothic Book"/>
                <a:cs typeface="Franklin Gothic Book"/>
              </a:rPr>
              <a:t>analysis,</a:t>
            </a:r>
            <a:r>
              <a:rPr lang="en-US" sz="2000" spc="-25" dirty="0">
                <a:latin typeface="Franklin Gothic Book"/>
                <a:cs typeface="Franklin Gothic Book"/>
              </a:rPr>
              <a:t> </a:t>
            </a:r>
            <a:r>
              <a:rPr lang="en-US" sz="2000" dirty="0">
                <a:latin typeface="Franklin Gothic Book"/>
                <a:cs typeface="Franklin Gothic Book"/>
              </a:rPr>
              <a:t>business</a:t>
            </a:r>
            <a:r>
              <a:rPr lang="en-US" sz="2000" spc="-40" dirty="0">
                <a:latin typeface="Franklin Gothic Book"/>
                <a:cs typeface="Franklin Gothic Book"/>
              </a:rPr>
              <a:t> </a:t>
            </a:r>
            <a:r>
              <a:rPr lang="en-US" sz="2000" spc="-10" dirty="0">
                <a:latin typeface="Franklin Gothic Book"/>
                <a:cs typeface="Franklin Gothic Book"/>
              </a:rPr>
              <a:t>structure</a:t>
            </a:r>
          </a:p>
          <a:p>
            <a:pPr marL="170815" marR="135255">
              <a:lnSpc>
                <a:spcPct val="100000"/>
              </a:lnSpc>
              <a:spcBef>
                <a:spcPts val="240"/>
              </a:spcBef>
            </a:pPr>
            <a:r>
              <a:rPr lang="en-US" sz="2000" dirty="0">
                <a:latin typeface="Franklin Gothic Book"/>
                <a:cs typeface="Franklin Gothic Book"/>
              </a:rPr>
              <a:t>Marketing-</a:t>
            </a:r>
            <a:r>
              <a:rPr lang="en-US" sz="2000" spc="-60" dirty="0">
                <a:latin typeface="Franklin Gothic Book"/>
                <a:cs typeface="Franklin Gothic Book"/>
              </a:rPr>
              <a:t> </a:t>
            </a:r>
            <a:r>
              <a:rPr lang="en-US" sz="2000" dirty="0">
                <a:latin typeface="Franklin Gothic Book"/>
                <a:cs typeface="Franklin Gothic Book"/>
              </a:rPr>
              <a:t>local/regional</a:t>
            </a:r>
            <a:r>
              <a:rPr lang="en-US" sz="2000" spc="-40" dirty="0">
                <a:latin typeface="Franklin Gothic Book"/>
                <a:cs typeface="Franklin Gothic Book"/>
              </a:rPr>
              <a:t> </a:t>
            </a:r>
            <a:r>
              <a:rPr lang="en-US" sz="2000" dirty="0">
                <a:latin typeface="Franklin Gothic Book"/>
                <a:cs typeface="Franklin Gothic Book"/>
              </a:rPr>
              <a:t>sales</a:t>
            </a:r>
            <a:r>
              <a:rPr lang="en-US" sz="2000" spc="-55" dirty="0">
                <a:latin typeface="Franklin Gothic Book"/>
                <a:cs typeface="Franklin Gothic Book"/>
              </a:rPr>
              <a:t> </a:t>
            </a:r>
            <a:r>
              <a:rPr lang="en-US" sz="2000" dirty="0">
                <a:latin typeface="Franklin Gothic Book"/>
                <a:cs typeface="Franklin Gothic Book"/>
              </a:rPr>
              <a:t>forecasts,</a:t>
            </a:r>
            <a:r>
              <a:rPr lang="en-US" sz="2000" spc="-50" dirty="0">
                <a:latin typeface="Franklin Gothic Book"/>
                <a:cs typeface="Franklin Gothic Book"/>
              </a:rPr>
              <a:t> </a:t>
            </a:r>
            <a:r>
              <a:rPr lang="en-US" sz="2000" dirty="0">
                <a:latin typeface="Franklin Gothic Book"/>
                <a:cs typeface="Franklin Gothic Book"/>
              </a:rPr>
              <a:t>market</a:t>
            </a:r>
            <a:r>
              <a:rPr lang="en-US" sz="2000" spc="-70" dirty="0">
                <a:latin typeface="Franklin Gothic Book"/>
                <a:cs typeface="Franklin Gothic Book"/>
              </a:rPr>
              <a:t> </a:t>
            </a:r>
            <a:r>
              <a:rPr lang="en-US" sz="2000" dirty="0">
                <a:latin typeface="Franklin Gothic Book"/>
                <a:cs typeface="Franklin Gothic Book"/>
              </a:rPr>
              <a:t>forecasting,</a:t>
            </a:r>
            <a:r>
              <a:rPr lang="en-US" sz="2000" spc="-50" dirty="0">
                <a:latin typeface="Franklin Gothic Book"/>
                <a:cs typeface="Franklin Gothic Book"/>
              </a:rPr>
              <a:t> </a:t>
            </a:r>
            <a:r>
              <a:rPr lang="en-US" sz="2000" dirty="0">
                <a:latin typeface="Franklin Gothic Book"/>
                <a:cs typeface="Franklin Gothic Book"/>
              </a:rPr>
              <a:t>existing</a:t>
            </a:r>
            <a:r>
              <a:rPr lang="en-US" sz="2000" spc="-50" dirty="0">
                <a:latin typeface="Franklin Gothic Book"/>
                <a:cs typeface="Franklin Gothic Book"/>
              </a:rPr>
              <a:t> </a:t>
            </a:r>
            <a:r>
              <a:rPr lang="en-US" sz="2000" dirty="0">
                <a:latin typeface="Franklin Gothic Book"/>
                <a:cs typeface="Franklin Gothic Book"/>
              </a:rPr>
              <a:t>and</a:t>
            </a:r>
            <a:r>
              <a:rPr lang="en-US" sz="2000" spc="-55" dirty="0">
                <a:latin typeface="Franklin Gothic Book"/>
                <a:cs typeface="Franklin Gothic Book"/>
              </a:rPr>
              <a:t> </a:t>
            </a:r>
            <a:r>
              <a:rPr lang="en-US" sz="2000" dirty="0">
                <a:latin typeface="Franklin Gothic Book"/>
                <a:cs typeface="Franklin Gothic Book"/>
              </a:rPr>
              <a:t>future</a:t>
            </a:r>
            <a:r>
              <a:rPr lang="en-US" sz="2000" spc="-50" dirty="0">
                <a:latin typeface="Franklin Gothic Book"/>
                <a:cs typeface="Franklin Gothic Book"/>
              </a:rPr>
              <a:t> </a:t>
            </a:r>
            <a:r>
              <a:rPr lang="en-US" sz="2000" dirty="0">
                <a:latin typeface="Franklin Gothic Book"/>
                <a:cs typeface="Franklin Gothic Book"/>
              </a:rPr>
              <a:t>competition,</a:t>
            </a:r>
            <a:r>
              <a:rPr lang="en-US" sz="2000" spc="-70" dirty="0">
                <a:latin typeface="Franklin Gothic Book"/>
                <a:cs typeface="Franklin Gothic Book"/>
              </a:rPr>
              <a:t> </a:t>
            </a:r>
            <a:r>
              <a:rPr lang="en-US" sz="2000" spc="-10" dirty="0">
                <a:latin typeface="Franklin Gothic Book"/>
                <a:cs typeface="Franklin Gothic Book"/>
              </a:rPr>
              <a:t>branding assistance</a:t>
            </a:r>
            <a:endParaRPr lang="en-US" sz="2000" dirty="0">
              <a:latin typeface="Franklin Gothic Book"/>
              <a:cs typeface="Franklin Gothic Book"/>
            </a:endParaRPr>
          </a:p>
          <a:p>
            <a:pPr marL="170815" marR="5080">
              <a:lnSpc>
                <a:spcPts val="2160"/>
              </a:lnSpc>
              <a:spcBef>
                <a:spcPts val="509"/>
              </a:spcBef>
            </a:pPr>
            <a:r>
              <a:rPr lang="en-US" sz="2000" dirty="0">
                <a:latin typeface="Franklin Gothic Book"/>
                <a:cs typeface="Franklin Gothic Book"/>
              </a:rPr>
              <a:t>Financial-</a:t>
            </a:r>
            <a:r>
              <a:rPr lang="en-US" sz="2000" spc="-20" dirty="0">
                <a:latin typeface="Franklin Gothic Book"/>
                <a:cs typeface="Franklin Gothic Book"/>
              </a:rPr>
              <a:t> </a:t>
            </a:r>
            <a:r>
              <a:rPr lang="en-US" sz="2000" dirty="0">
                <a:latin typeface="Franklin Gothic Book"/>
                <a:cs typeface="Franklin Gothic Book"/>
              </a:rPr>
              <a:t>Financial</a:t>
            </a:r>
            <a:r>
              <a:rPr lang="en-US" sz="2000" spc="-15" dirty="0">
                <a:latin typeface="Franklin Gothic Book"/>
                <a:cs typeface="Franklin Gothic Book"/>
              </a:rPr>
              <a:t> </a:t>
            </a:r>
            <a:r>
              <a:rPr lang="en-US" sz="2000" dirty="0">
                <a:latin typeface="Franklin Gothic Book"/>
                <a:cs typeface="Franklin Gothic Book"/>
              </a:rPr>
              <a:t>statement</a:t>
            </a:r>
            <a:r>
              <a:rPr lang="en-US" sz="2000" spc="-50" dirty="0">
                <a:latin typeface="Franklin Gothic Book"/>
                <a:cs typeface="Franklin Gothic Book"/>
              </a:rPr>
              <a:t> </a:t>
            </a:r>
            <a:r>
              <a:rPr lang="en-US" sz="2000" dirty="0">
                <a:latin typeface="Franklin Gothic Book"/>
                <a:cs typeface="Franklin Gothic Book"/>
              </a:rPr>
              <a:t>creation</a:t>
            </a:r>
            <a:r>
              <a:rPr lang="en-US" sz="2000" spc="-20" dirty="0">
                <a:latin typeface="Franklin Gothic Book"/>
                <a:cs typeface="Franklin Gothic Book"/>
              </a:rPr>
              <a:t> </a:t>
            </a:r>
            <a:r>
              <a:rPr lang="en-US" sz="2000" dirty="0">
                <a:latin typeface="Franklin Gothic Book"/>
                <a:cs typeface="Franklin Gothic Book"/>
              </a:rPr>
              <a:t>and</a:t>
            </a:r>
            <a:r>
              <a:rPr lang="en-US" sz="2000" spc="-25" dirty="0">
                <a:latin typeface="Franklin Gothic Book"/>
                <a:cs typeface="Franklin Gothic Book"/>
              </a:rPr>
              <a:t> </a:t>
            </a:r>
            <a:r>
              <a:rPr lang="en-US" sz="2000" dirty="0">
                <a:latin typeface="Franklin Gothic Book"/>
                <a:cs typeface="Franklin Gothic Book"/>
              </a:rPr>
              <a:t>analysis,</a:t>
            </a:r>
            <a:r>
              <a:rPr lang="en-US" sz="2000" spc="-10" dirty="0">
                <a:latin typeface="Franklin Gothic Book"/>
                <a:cs typeface="Franklin Gothic Book"/>
              </a:rPr>
              <a:t> </a:t>
            </a:r>
            <a:r>
              <a:rPr lang="en-US" sz="2000" dirty="0">
                <a:latin typeface="Franklin Gothic Book"/>
                <a:cs typeface="Franklin Gothic Book"/>
              </a:rPr>
              <a:t>short/long</a:t>
            </a:r>
            <a:r>
              <a:rPr lang="en-US" sz="2000" spc="-45" dirty="0">
                <a:latin typeface="Franklin Gothic Book"/>
                <a:cs typeface="Franklin Gothic Book"/>
              </a:rPr>
              <a:t> </a:t>
            </a:r>
            <a:r>
              <a:rPr lang="en-US" sz="2000" dirty="0">
                <a:latin typeface="Franklin Gothic Book"/>
                <a:cs typeface="Franklin Gothic Book"/>
              </a:rPr>
              <a:t>term</a:t>
            </a:r>
            <a:r>
              <a:rPr lang="en-US" sz="2000" spc="-35" dirty="0">
                <a:latin typeface="Franklin Gothic Book"/>
                <a:cs typeface="Franklin Gothic Book"/>
              </a:rPr>
              <a:t> </a:t>
            </a:r>
            <a:r>
              <a:rPr lang="en-US" sz="2000" dirty="0">
                <a:latin typeface="Franklin Gothic Book"/>
                <a:cs typeface="Franklin Gothic Book"/>
              </a:rPr>
              <a:t>income</a:t>
            </a:r>
            <a:r>
              <a:rPr lang="en-US" sz="2000" spc="-45" dirty="0">
                <a:latin typeface="Franklin Gothic Book"/>
                <a:cs typeface="Franklin Gothic Book"/>
              </a:rPr>
              <a:t> </a:t>
            </a:r>
            <a:r>
              <a:rPr lang="en-US" sz="2000" dirty="0">
                <a:latin typeface="Franklin Gothic Book"/>
                <a:cs typeface="Franklin Gothic Book"/>
              </a:rPr>
              <a:t>streams,</a:t>
            </a:r>
            <a:r>
              <a:rPr lang="en-US" sz="2000" spc="-20" dirty="0">
                <a:latin typeface="Franklin Gothic Book"/>
                <a:cs typeface="Franklin Gothic Book"/>
              </a:rPr>
              <a:t> </a:t>
            </a:r>
            <a:r>
              <a:rPr lang="en-US" sz="2000" dirty="0">
                <a:latin typeface="Franklin Gothic Book"/>
                <a:cs typeface="Franklin Gothic Book"/>
              </a:rPr>
              <a:t>potential</a:t>
            </a:r>
            <a:r>
              <a:rPr lang="en-US" sz="2000" spc="-35" dirty="0">
                <a:latin typeface="Franklin Gothic Book"/>
                <a:cs typeface="Franklin Gothic Book"/>
              </a:rPr>
              <a:t> </a:t>
            </a:r>
            <a:r>
              <a:rPr lang="en-US" sz="2000" spc="-10" dirty="0">
                <a:latin typeface="Franklin Gothic Book"/>
                <a:cs typeface="Franklin Gothic Book"/>
              </a:rPr>
              <a:t>lenders, </a:t>
            </a:r>
            <a:r>
              <a:rPr lang="en-US" sz="2000" dirty="0">
                <a:latin typeface="Franklin Gothic Book"/>
                <a:cs typeface="Franklin Gothic Book"/>
              </a:rPr>
              <a:t>government</a:t>
            </a:r>
            <a:r>
              <a:rPr lang="en-US" sz="2000" spc="-70" dirty="0">
                <a:latin typeface="Franklin Gothic Book"/>
                <a:cs typeface="Franklin Gothic Book"/>
              </a:rPr>
              <a:t> </a:t>
            </a:r>
            <a:r>
              <a:rPr lang="en-US" sz="2000" dirty="0">
                <a:latin typeface="Franklin Gothic Book"/>
                <a:cs typeface="Franklin Gothic Book"/>
              </a:rPr>
              <a:t>grants,</a:t>
            </a:r>
            <a:r>
              <a:rPr lang="en-US" sz="2000" spc="-35" dirty="0">
                <a:latin typeface="Franklin Gothic Book"/>
                <a:cs typeface="Franklin Gothic Book"/>
              </a:rPr>
              <a:t> </a:t>
            </a:r>
            <a:r>
              <a:rPr lang="en-US" sz="2000" dirty="0">
                <a:latin typeface="Franklin Gothic Book"/>
                <a:cs typeface="Franklin Gothic Book"/>
              </a:rPr>
              <a:t>other</a:t>
            </a:r>
            <a:r>
              <a:rPr lang="en-US" sz="2000" spc="-65" dirty="0">
                <a:latin typeface="Franklin Gothic Book"/>
                <a:cs typeface="Franklin Gothic Book"/>
              </a:rPr>
              <a:t> </a:t>
            </a:r>
            <a:r>
              <a:rPr lang="en-US" sz="2000" dirty="0">
                <a:latin typeface="Franklin Gothic Book"/>
                <a:cs typeface="Franklin Gothic Book"/>
              </a:rPr>
              <a:t>potential</a:t>
            </a:r>
            <a:r>
              <a:rPr lang="en-US" sz="2000" spc="-55" dirty="0">
                <a:latin typeface="Franklin Gothic Book"/>
                <a:cs typeface="Franklin Gothic Book"/>
              </a:rPr>
              <a:t> </a:t>
            </a:r>
            <a:r>
              <a:rPr lang="en-US" sz="2000" dirty="0">
                <a:latin typeface="Franklin Gothic Book"/>
                <a:cs typeface="Franklin Gothic Book"/>
              </a:rPr>
              <a:t>sources</a:t>
            </a:r>
            <a:r>
              <a:rPr lang="en-US" sz="2000" spc="-35" dirty="0">
                <a:latin typeface="Franklin Gothic Book"/>
                <a:cs typeface="Franklin Gothic Book"/>
              </a:rPr>
              <a:t> </a:t>
            </a:r>
            <a:r>
              <a:rPr lang="en-US" sz="2000" dirty="0">
                <a:latin typeface="Franklin Gothic Book"/>
                <a:cs typeface="Franklin Gothic Book"/>
              </a:rPr>
              <a:t>of</a:t>
            </a:r>
            <a:r>
              <a:rPr lang="en-US" sz="2000" spc="-50" dirty="0">
                <a:latin typeface="Franklin Gothic Book"/>
                <a:cs typeface="Franklin Gothic Book"/>
              </a:rPr>
              <a:t> </a:t>
            </a:r>
            <a:r>
              <a:rPr lang="en-US" sz="2000" spc="-10" dirty="0">
                <a:latin typeface="Franklin Gothic Book"/>
                <a:cs typeface="Franklin Gothic Book"/>
              </a:rPr>
              <a:t>capital</a:t>
            </a:r>
            <a:endParaRPr lang="en-US" sz="2000" dirty="0">
              <a:latin typeface="Franklin Gothic Book"/>
              <a:cs typeface="Franklin Gothic Book"/>
            </a:endParaRPr>
          </a:p>
          <a:p>
            <a:pPr marL="170815" marR="52705">
              <a:lnSpc>
                <a:spcPts val="2640"/>
              </a:lnSpc>
              <a:spcBef>
                <a:spcPts val="70"/>
              </a:spcBef>
            </a:pPr>
            <a:r>
              <a:rPr lang="en-US" sz="2000" spc="-10" dirty="0">
                <a:latin typeface="Franklin Gothic Book"/>
                <a:cs typeface="Franklin Gothic Book"/>
              </a:rPr>
              <a:t>Loans-</a:t>
            </a:r>
            <a:r>
              <a:rPr lang="en-US" sz="2000" dirty="0">
                <a:latin typeface="Franklin Gothic Book"/>
                <a:cs typeface="Franklin Gothic Book"/>
              </a:rPr>
              <a:t>BIA/DOE/USDA/SBA</a:t>
            </a:r>
            <a:r>
              <a:rPr lang="en-US" sz="2000" spc="-35" dirty="0">
                <a:latin typeface="Franklin Gothic Book"/>
                <a:cs typeface="Franklin Gothic Book"/>
              </a:rPr>
              <a:t> </a:t>
            </a:r>
            <a:r>
              <a:rPr lang="en-US" sz="2000" dirty="0">
                <a:latin typeface="Franklin Gothic Book"/>
                <a:cs typeface="Franklin Gothic Book"/>
              </a:rPr>
              <a:t>Loan</a:t>
            </a:r>
            <a:r>
              <a:rPr lang="en-US" sz="2000" spc="-45" dirty="0">
                <a:latin typeface="Franklin Gothic Book"/>
                <a:cs typeface="Franklin Gothic Book"/>
              </a:rPr>
              <a:t> </a:t>
            </a:r>
            <a:r>
              <a:rPr lang="en-US" sz="2000" dirty="0">
                <a:latin typeface="Franklin Gothic Book"/>
                <a:cs typeface="Franklin Gothic Book"/>
              </a:rPr>
              <a:t>Guarantees,</a:t>
            </a:r>
            <a:r>
              <a:rPr lang="en-US" sz="2000" spc="-20" dirty="0">
                <a:latin typeface="Franklin Gothic Book"/>
                <a:cs typeface="Franklin Gothic Book"/>
              </a:rPr>
              <a:t> </a:t>
            </a:r>
            <a:r>
              <a:rPr lang="en-US" sz="2000" dirty="0">
                <a:latin typeface="Franklin Gothic Book"/>
                <a:cs typeface="Franklin Gothic Book"/>
              </a:rPr>
              <a:t>working</a:t>
            </a:r>
            <a:r>
              <a:rPr lang="en-US" sz="2000" spc="-55" dirty="0">
                <a:latin typeface="Franklin Gothic Book"/>
                <a:cs typeface="Franklin Gothic Book"/>
              </a:rPr>
              <a:t> </a:t>
            </a:r>
            <a:r>
              <a:rPr lang="en-US" sz="2000" dirty="0">
                <a:latin typeface="Franklin Gothic Book"/>
                <a:cs typeface="Franklin Gothic Book"/>
              </a:rPr>
              <a:t>with</a:t>
            </a:r>
            <a:r>
              <a:rPr lang="en-US" sz="2000" spc="-30" dirty="0">
                <a:latin typeface="Franklin Gothic Book"/>
                <a:cs typeface="Franklin Gothic Book"/>
              </a:rPr>
              <a:t> </a:t>
            </a:r>
            <a:r>
              <a:rPr lang="en-US" sz="2000" dirty="0">
                <a:latin typeface="Franklin Gothic Book"/>
                <a:cs typeface="Franklin Gothic Book"/>
              </a:rPr>
              <a:t>local/regional/national</a:t>
            </a:r>
            <a:r>
              <a:rPr lang="en-US" sz="2000" spc="-15" dirty="0">
                <a:latin typeface="Franklin Gothic Book"/>
                <a:cs typeface="Franklin Gothic Book"/>
              </a:rPr>
              <a:t> </a:t>
            </a:r>
            <a:r>
              <a:rPr lang="en-US" sz="2000" dirty="0">
                <a:latin typeface="Franklin Gothic Book"/>
                <a:cs typeface="Franklin Gothic Book"/>
              </a:rPr>
              <a:t>lending</a:t>
            </a:r>
            <a:r>
              <a:rPr lang="en-US" sz="2000" spc="-30" dirty="0">
                <a:latin typeface="Franklin Gothic Book"/>
                <a:cs typeface="Franklin Gothic Book"/>
              </a:rPr>
              <a:t> </a:t>
            </a:r>
            <a:r>
              <a:rPr lang="en-US" sz="2000" spc="-10" dirty="0">
                <a:latin typeface="Franklin Gothic Book"/>
                <a:cs typeface="Franklin Gothic Book"/>
              </a:rPr>
              <a:t>institutions </a:t>
            </a:r>
          </a:p>
          <a:p>
            <a:pPr marL="170815" marR="52705">
              <a:lnSpc>
                <a:spcPts val="2640"/>
              </a:lnSpc>
              <a:spcBef>
                <a:spcPts val="70"/>
              </a:spcBef>
            </a:pPr>
            <a:r>
              <a:rPr lang="en-US" sz="2000" dirty="0">
                <a:latin typeface="Franklin Gothic Book"/>
                <a:cs typeface="Franklin Gothic Book"/>
              </a:rPr>
              <a:t>Land</a:t>
            </a:r>
            <a:r>
              <a:rPr lang="en-US" sz="2000" spc="-45" dirty="0">
                <a:latin typeface="Franklin Gothic Book"/>
                <a:cs typeface="Franklin Gothic Book"/>
              </a:rPr>
              <a:t> </a:t>
            </a:r>
            <a:r>
              <a:rPr lang="en-US" sz="2000" spc="-10" dirty="0">
                <a:latin typeface="Franklin Gothic Book"/>
                <a:cs typeface="Franklin Gothic Book"/>
              </a:rPr>
              <a:t>Management-</a:t>
            </a:r>
            <a:r>
              <a:rPr lang="en-US" sz="2000" dirty="0">
                <a:latin typeface="Franklin Gothic Book"/>
                <a:cs typeface="Franklin Gothic Book"/>
              </a:rPr>
              <a:t>consolidation</a:t>
            </a:r>
            <a:r>
              <a:rPr lang="en-US" sz="2000" spc="-40" dirty="0">
                <a:latin typeface="Franklin Gothic Book"/>
                <a:cs typeface="Franklin Gothic Book"/>
              </a:rPr>
              <a:t> </a:t>
            </a:r>
            <a:r>
              <a:rPr lang="en-US" sz="2000" dirty="0">
                <a:latin typeface="Franklin Gothic Book"/>
                <a:cs typeface="Franklin Gothic Book"/>
              </a:rPr>
              <a:t>of</a:t>
            </a:r>
            <a:r>
              <a:rPr lang="en-US" sz="2000" spc="-35" dirty="0">
                <a:latin typeface="Franklin Gothic Book"/>
                <a:cs typeface="Franklin Gothic Book"/>
              </a:rPr>
              <a:t> </a:t>
            </a:r>
            <a:r>
              <a:rPr lang="en-US" sz="2000" spc="-10" dirty="0">
                <a:latin typeface="Franklin Gothic Book"/>
                <a:cs typeface="Franklin Gothic Book"/>
              </a:rPr>
              <a:t>Tribal</a:t>
            </a:r>
            <a:r>
              <a:rPr lang="en-US" sz="2000" spc="-15" dirty="0">
                <a:latin typeface="Franklin Gothic Book"/>
                <a:cs typeface="Franklin Gothic Book"/>
              </a:rPr>
              <a:t> </a:t>
            </a:r>
            <a:r>
              <a:rPr lang="en-US" sz="2000" dirty="0">
                <a:latin typeface="Franklin Gothic Book"/>
                <a:cs typeface="Franklin Gothic Book"/>
              </a:rPr>
              <a:t>lands,</a:t>
            </a:r>
            <a:r>
              <a:rPr lang="en-US" sz="2000" spc="-15" dirty="0">
                <a:latin typeface="Franklin Gothic Book"/>
                <a:cs typeface="Franklin Gothic Book"/>
              </a:rPr>
              <a:t> </a:t>
            </a:r>
            <a:r>
              <a:rPr lang="en-US" sz="2000" dirty="0">
                <a:latin typeface="Franklin Gothic Book"/>
                <a:cs typeface="Franklin Gothic Book"/>
              </a:rPr>
              <a:t>identification</a:t>
            </a:r>
            <a:r>
              <a:rPr lang="en-US" sz="2000" spc="-20" dirty="0">
                <a:latin typeface="Franklin Gothic Book"/>
                <a:cs typeface="Franklin Gothic Book"/>
              </a:rPr>
              <a:t> </a:t>
            </a:r>
            <a:r>
              <a:rPr lang="en-US" sz="2000" dirty="0">
                <a:latin typeface="Franklin Gothic Book"/>
                <a:cs typeface="Franklin Gothic Book"/>
              </a:rPr>
              <a:t>of</a:t>
            </a:r>
            <a:r>
              <a:rPr lang="en-US" sz="2000" spc="-35" dirty="0">
                <a:latin typeface="Franklin Gothic Book"/>
                <a:cs typeface="Franklin Gothic Book"/>
              </a:rPr>
              <a:t> </a:t>
            </a:r>
            <a:r>
              <a:rPr lang="en-US" sz="2000" dirty="0">
                <a:latin typeface="Franklin Gothic Book"/>
                <a:cs typeface="Franklin Gothic Book"/>
              </a:rPr>
              <a:t>desirable</a:t>
            </a:r>
            <a:r>
              <a:rPr lang="en-US" sz="2000" spc="-25" dirty="0">
                <a:latin typeface="Franklin Gothic Book"/>
                <a:cs typeface="Franklin Gothic Book"/>
              </a:rPr>
              <a:t> </a:t>
            </a:r>
            <a:r>
              <a:rPr lang="en-US" sz="2000" dirty="0">
                <a:latin typeface="Franklin Gothic Book"/>
                <a:cs typeface="Franklin Gothic Book"/>
              </a:rPr>
              <a:t>land</a:t>
            </a:r>
            <a:r>
              <a:rPr lang="en-US" sz="2000" spc="-25" dirty="0">
                <a:latin typeface="Franklin Gothic Book"/>
                <a:cs typeface="Franklin Gothic Book"/>
              </a:rPr>
              <a:t> </a:t>
            </a:r>
            <a:r>
              <a:rPr lang="en-US" sz="2000" dirty="0">
                <a:latin typeface="Franklin Gothic Book"/>
                <a:cs typeface="Franklin Gothic Book"/>
              </a:rPr>
              <a:t>acquisitions,</a:t>
            </a:r>
            <a:r>
              <a:rPr lang="en-US" sz="2000" spc="15" dirty="0">
                <a:latin typeface="Franklin Gothic Book"/>
                <a:cs typeface="Franklin Gothic Book"/>
              </a:rPr>
              <a:t> for ultimate “</a:t>
            </a:r>
            <a:r>
              <a:rPr lang="en-US" sz="2000" dirty="0">
                <a:latin typeface="Franklin Gothic Book"/>
                <a:cs typeface="Franklin Gothic Book"/>
              </a:rPr>
              <a:t>fee</a:t>
            </a:r>
            <a:r>
              <a:rPr lang="en-US" sz="2000" spc="-45" dirty="0">
                <a:latin typeface="Franklin Gothic Book"/>
                <a:cs typeface="Franklin Gothic Book"/>
              </a:rPr>
              <a:t> </a:t>
            </a:r>
            <a:r>
              <a:rPr lang="en-US" sz="2000" dirty="0">
                <a:latin typeface="Franklin Gothic Book"/>
                <a:cs typeface="Franklin Gothic Book"/>
              </a:rPr>
              <a:t>to</a:t>
            </a:r>
            <a:r>
              <a:rPr lang="en-US" sz="2000" spc="-15" dirty="0">
                <a:latin typeface="Franklin Gothic Book"/>
                <a:cs typeface="Franklin Gothic Book"/>
              </a:rPr>
              <a:t> </a:t>
            </a:r>
            <a:r>
              <a:rPr lang="en-US" sz="2000" spc="-10" dirty="0">
                <a:latin typeface="Franklin Gothic Book"/>
                <a:cs typeface="Franklin Gothic Book"/>
              </a:rPr>
              <a:t>trust”</a:t>
            </a:r>
            <a:endParaRPr lang="en-US" sz="2000" dirty="0">
              <a:latin typeface="Franklin Gothic Book"/>
              <a:cs typeface="Franklin Gothic Book"/>
            </a:endParaRPr>
          </a:p>
          <a:p>
            <a:endParaRPr lang="en-US" sz="2000" dirty="0"/>
          </a:p>
        </p:txBody>
      </p:sp>
      <p:sp>
        <p:nvSpPr>
          <p:cNvPr id="10" name="TextBox 9">
            <a:extLst>
              <a:ext uri="{FF2B5EF4-FFF2-40B4-BE49-F238E27FC236}">
                <a16:creationId xmlns:a16="http://schemas.microsoft.com/office/drawing/2014/main" id="{124EAF21-A974-4473-8C6C-412E7AD8FC12}"/>
              </a:ext>
            </a:extLst>
          </p:cNvPr>
          <p:cNvSpPr txBox="1"/>
          <p:nvPr/>
        </p:nvSpPr>
        <p:spPr>
          <a:xfrm>
            <a:off x="533737" y="1534608"/>
            <a:ext cx="10839633" cy="1205458"/>
          </a:xfrm>
          <a:prstGeom prst="rect">
            <a:avLst/>
          </a:prstGeom>
          <a:solidFill>
            <a:schemeClr val="accent6">
              <a:lumMod val="60000"/>
              <a:lumOff val="40000"/>
            </a:schemeClr>
          </a:solidFill>
        </p:spPr>
        <p:txBody>
          <a:bodyPr wrap="square">
            <a:spAutoFit/>
          </a:bodyPr>
          <a:lstStyle/>
          <a:p>
            <a:pPr marL="0" marR="121920" lvl="0" indent="0" algn="ctr" defTabSz="914400" rtl="0" eaLnBrk="1" fontAlgn="auto" latinLnBrk="0" hangingPunct="1">
              <a:lnSpc>
                <a:spcPct val="100000"/>
              </a:lnSpc>
              <a:spcBef>
                <a:spcPts val="385"/>
              </a:spcBef>
              <a:spcAft>
                <a:spcPts val="0"/>
              </a:spcAft>
              <a:buClrTx/>
              <a:buSzTx/>
              <a:buFontTx/>
              <a:buNone/>
              <a:tabLst/>
              <a:defRPr/>
            </a:pPr>
            <a:r>
              <a:rPr lang="en-US" sz="2400" b="1" dirty="0">
                <a:latin typeface="Franklin Gothic Book"/>
                <a:cs typeface="Franklin Gothic Book"/>
              </a:rPr>
              <a:t>E</a:t>
            </a:r>
            <a:r>
              <a:rPr kumimoji="0" lang="en-US" sz="2400" b="1" i="0" u="none" strike="noStrike" kern="1200" cap="none" spc="0" normalizeH="0" baseline="0" noProof="0" dirty="0" err="1">
                <a:ln>
                  <a:noFill/>
                </a:ln>
                <a:effectLst/>
                <a:uLnTx/>
                <a:uFillTx/>
                <a:latin typeface="Franklin Gothic Book"/>
                <a:ea typeface="+mn-ea"/>
                <a:cs typeface="Franklin Gothic Book"/>
              </a:rPr>
              <a:t>mploys</a:t>
            </a:r>
            <a:r>
              <a:rPr kumimoji="0" lang="en-US" sz="2400" b="1" i="0" u="none" strike="noStrike" kern="1200" cap="none" spc="0" normalizeH="0" baseline="0" noProof="0" dirty="0">
                <a:ln>
                  <a:noFill/>
                </a:ln>
                <a:effectLst/>
                <a:uLnTx/>
                <a:uFillTx/>
                <a:latin typeface="Franklin Gothic Book"/>
                <a:ea typeface="+mn-ea"/>
                <a:cs typeface="Franklin Gothic Book"/>
              </a:rPr>
              <a:t> </a:t>
            </a:r>
            <a:r>
              <a:rPr kumimoji="0" lang="en-US" sz="2400" b="1" i="0" u="none" strike="noStrike" kern="1200" cap="none" spc="-10" normalizeH="0" baseline="0" noProof="0" dirty="0">
                <a:ln>
                  <a:noFill/>
                </a:ln>
                <a:effectLst/>
                <a:uLnTx/>
                <a:uFillTx/>
                <a:latin typeface="Franklin Gothic Book"/>
                <a:ea typeface="+mn-ea"/>
                <a:cs typeface="Franklin Gothic Book"/>
              </a:rPr>
              <a:t>across-the-</a:t>
            </a:r>
            <a:r>
              <a:rPr kumimoji="0" lang="en-US" sz="2400" b="1" i="0" u="none" strike="noStrike" kern="1200" cap="none" spc="0" normalizeH="0" baseline="0" noProof="0" dirty="0">
                <a:ln>
                  <a:noFill/>
                </a:ln>
                <a:effectLst/>
                <a:uLnTx/>
                <a:uFillTx/>
                <a:latin typeface="Franklin Gothic Book"/>
                <a:ea typeface="+mn-ea"/>
                <a:cs typeface="Franklin Gothic Book"/>
              </a:rPr>
              <a:t>board</a:t>
            </a:r>
            <a:r>
              <a:rPr kumimoji="0" lang="en-US" sz="2400" b="1" i="0" u="none" strike="noStrike" kern="1200" cap="none" spc="-1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utilization</a:t>
            </a:r>
            <a:r>
              <a:rPr kumimoji="0" lang="en-US" sz="2400" b="1" i="0" u="none" strike="noStrike" kern="1200" cap="none" spc="-2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of</a:t>
            </a:r>
            <a:r>
              <a:rPr kumimoji="0" lang="en-US" sz="2400" b="1" i="0" u="none" strike="noStrike" kern="1200" cap="none" spc="-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DEMD</a:t>
            </a:r>
            <a:r>
              <a:rPr kumimoji="0" lang="en-US" sz="2400" b="1" i="0" u="none" strike="noStrike" kern="1200" cap="none" spc="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staff’s</a:t>
            </a:r>
            <a:r>
              <a:rPr kumimoji="0" lang="en-US" sz="2400" b="1" i="0" u="none" strike="noStrike" kern="1200" cap="none" spc="-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multiple</a:t>
            </a:r>
            <a:r>
              <a:rPr kumimoji="0" lang="en-US" sz="2400" b="1" i="0" u="none" strike="noStrike" kern="1200" cap="none" spc="-1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skill</a:t>
            </a:r>
            <a:r>
              <a:rPr kumimoji="0" lang="en-US" sz="2400" b="1" i="0" u="none" strike="noStrike" kern="1200" cap="none" spc="-15" normalizeH="0" baseline="0" noProof="0" dirty="0">
                <a:ln>
                  <a:noFill/>
                </a:ln>
                <a:effectLst/>
                <a:uLnTx/>
                <a:uFillTx/>
                <a:latin typeface="Franklin Gothic Book"/>
                <a:ea typeface="+mn-ea"/>
                <a:cs typeface="Franklin Gothic Book"/>
              </a:rPr>
              <a:t> </a:t>
            </a:r>
            <a:r>
              <a:rPr kumimoji="0" lang="en-US" sz="2400" b="1" i="0" u="none" strike="noStrike" kern="1200" cap="none" spc="-10" normalizeH="0" baseline="0" noProof="0" dirty="0">
                <a:ln>
                  <a:noFill/>
                </a:ln>
                <a:effectLst/>
                <a:uLnTx/>
                <a:uFillTx/>
                <a:latin typeface="Franklin Gothic Book"/>
                <a:ea typeface="+mn-ea"/>
                <a:cs typeface="Franklin Gothic Book"/>
              </a:rPr>
              <a:t>sets.</a:t>
            </a:r>
            <a:endParaRPr kumimoji="0" lang="en-US" sz="2400" b="1" i="0" u="none" strike="noStrike" kern="1200" cap="none" spc="0" normalizeH="0" baseline="0" noProof="0" dirty="0">
              <a:ln>
                <a:noFill/>
              </a:ln>
              <a:effectLst/>
              <a:uLnTx/>
              <a:uFillTx/>
              <a:latin typeface="Franklin Gothic Book"/>
              <a:ea typeface="+mn-ea"/>
              <a:cs typeface="Franklin Gothic Book"/>
            </a:endParaRPr>
          </a:p>
          <a:p>
            <a:pPr marL="12700" marR="135890" lvl="0" indent="0" algn="ctr" defTabSz="914400" rtl="0" eaLnBrk="1" fontAlgn="auto" latinLnBrk="0" hangingPunct="1">
              <a:lnSpc>
                <a:spcPts val="2590"/>
              </a:lnSpc>
              <a:spcBef>
                <a:spcPts val="620"/>
              </a:spcBef>
              <a:spcAft>
                <a:spcPts val="0"/>
              </a:spcAft>
              <a:buClrTx/>
              <a:buSzTx/>
              <a:buFontTx/>
              <a:buNone/>
              <a:tabLst/>
              <a:defRPr/>
            </a:pPr>
            <a:r>
              <a:rPr kumimoji="0" lang="en-US" sz="2400" b="1" i="0" u="none" strike="noStrike" kern="1200" cap="none" spc="0" normalizeH="0" baseline="0" noProof="0" dirty="0">
                <a:ln>
                  <a:noFill/>
                </a:ln>
                <a:effectLst/>
                <a:uLnTx/>
                <a:uFillTx/>
                <a:latin typeface="Franklin Gothic Book"/>
                <a:ea typeface="+mn-ea"/>
                <a:cs typeface="Franklin Gothic Book"/>
              </a:rPr>
              <a:t>This</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technical</a:t>
            </a:r>
            <a:r>
              <a:rPr kumimoji="0" lang="en-US" sz="2400" b="1" i="0" u="none" strike="noStrike" kern="1200" cap="none" spc="-3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assistance</a:t>
            </a:r>
            <a:r>
              <a:rPr kumimoji="0" lang="en-US" sz="2400" b="1" i="0" u="none" strike="noStrike" kern="1200" cap="none" spc="-3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is</a:t>
            </a:r>
            <a:r>
              <a:rPr kumimoji="0" lang="en-US" sz="2400" b="1" i="0" u="none" strike="noStrike" kern="1200" cap="none" spc="-2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hands</a:t>
            </a:r>
            <a:r>
              <a:rPr kumimoji="0" lang="en-US" sz="2400" b="1" i="0" u="none" strike="noStrike" kern="1200" cap="none" spc="-2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on</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and</a:t>
            </a:r>
            <a:r>
              <a:rPr kumimoji="0" lang="en-US" sz="2400" b="1" i="0" u="none" strike="noStrike" kern="1200" cap="none" spc="-2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proactive.</a:t>
            </a:r>
            <a:r>
              <a:rPr kumimoji="0" lang="en-US" sz="2400" b="1" i="0" u="none" strike="noStrike" kern="1200" cap="none" spc="-3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It</a:t>
            </a:r>
            <a:r>
              <a:rPr kumimoji="0" lang="en-US" sz="2400" b="1" i="0" u="none" strike="noStrike" kern="1200" cap="none" spc="-1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incorporates</a:t>
            </a:r>
            <a:r>
              <a:rPr kumimoji="0" lang="en-US" sz="2400" b="1" i="0" u="none" strike="noStrike" kern="1200" cap="none" spc="-3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the</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full</a:t>
            </a:r>
            <a:r>
              <a:rPr kumimoji="0" lang="en-US" sz="2400" b="1" i="0" u="none" strike="noStrike" kern="1200" cap="none" spc="-2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spectrum</a:t>
            </a:r>
            <a:r>
              <a:rPr kumimoji="0" lang="en-US" sz="2400" b="1" i="0" u="none" strike="noStrike" kern="1200" cap="none" spc="-30" normalizeH="0" baseline="0" noProof="0" dirty="0">
                <a:ln>
                  <a:noFill/>
                </a:ln>
                <a:effectLst/>
                <a:uLnTx/>
                <a:uFillTx/>
                <a:latin typeface="Franklin Gothic Book"/>
                <a:ea typeface="+mn-ea"/>
                <a:cs typeface="Franklin Gothic Book"/>
              </a:rPr>
              <a:t> </a:t>
            </a:r>
            <a:r>
              <a:rPr kumimoji="0" lang="en-US" sz="2400" b="1" i="0" u="none" strike="noStrike" kern="1200" cap="none" spc="-25" normalizeH="0" baseline="0" noProof="0" dirty="0">
                <a:ln>
                  <a:noFill/>
                </a:ln>
                <a:effectLst/>
                <a:uLnTx/>
                <a:uFillTx/>
                <a:latin typeface="Franklin Gothic Book"/>
                <a:ea typeface="+mn-ea"/>
                <a:cs typeface="Franklin Gothic Book"/>
              </a:rPr>
              <a:t>of </a:t>
            </a:r>
            <a:r>
              <a:rPr kumimoji="0" lang="en-US" sz="2400" b="1" i="0" u="none" strike="noStrike" kern="1200" cap="none" spc="0" normalizeH="0" baseline="0" noProof="0" dirty="0">
                <a:ln>
                  <a:noFill/>
                </a:ln>
                <a:effectLst/>
                <a:uLnTx/>
                <a:uFillTx/>
                <a:latin typeface="Franklin Gothic Book"/>
                <a:ea typeface="+mn-ea"/>
                <a:cs typeface="Franklin Gothic Book"/>
              </a:rPr>
              <a:t>services</a:t>
            </a:r>
            <a:r>
              <a:rPr kumimoji="0" lang="en-US" sz="2400" b="1" i="0" u="none" strike="noStrike" kern="1200" cap="none" spc="-4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required</a:t>
            </a:r>
            <a:r>
              <a:rPr kumimoji="0" lang="en-US" sz="2400" b="1" i="0" u="none" strike="noStrike" kern="1200" cap="none" spc="-3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to</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change</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resources</a:t>
            </a:r>
            <a:r>
              <a:rPr kumimoji="0" lang="en-US" sz="2400" b="1" i="0" u="none" strike="noStrike" kern="1200" cap="none" spc="-2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into</a:t>
            </a:r>
            <a:r>
              <a:rPr kumimoji="0" lang="en-US" sz="2400" b="1" i="0" u="none" strike="noStrike" kern="1200" cap="none" spc="-40"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viable</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0" normalizeH="0" baseline="0" noProof="0" dirty="0">
                <a:ln>
                  <a:noFill/>
                </a:ln>
                <a:effectLst/>
                <a:uLnTx/>
                <a:uFillTx/>
                <a:latin typeface="Franklin Gothic Book"/>
                <a:ea typeface="+mn-ea"/>
                <a:cs typeface="Franklin Gothic Book"/>
              </a:rPr>
              <a:t>economic</a:t>
            </a:r>
            <a:r>
              <a:rPr kumimoji="0" lang="en-US" sz="2400" b="1" i="0" u="none" strike="noStrike" kern="1200" cap="none" spc="-25" normalizeH="0" baseline="0" noProof="0" dirty="0">
                <a:ln>
                  <a:noFill/>
                </a:ln>
                <a:effectLst/>
                <a:uLnTx/>
                <a:uFillTx/>
                <a:latin typeface="Franklin Gothic Book"/>
                <a:ea typeface="+mn-ea"/>
                <a:cs typeface="Franklin Gothic Book"/>
              </a:rPr>
              <a:t> </a:t>
            </a:r>
            <a:r>
              <a:rPr kumimoji="0" lang="en-US" sz="2400" b="1" i="0" u="none" strike="noStrike" kern="1200" cap="none" spc="-10" normalizeH="0" baseline="0" noProof="0" dirty="0">
                <a:ln>
                  <a:noFill/>
                </a:ln>
                <a:effectLst/>
                <a:uLnTx/>
                <a:uFillTx/>
                <a:latin typeface="Franklin Gothic Book"/>
                <a:ea typeface="+mn-ea"/>
                <a:cs typeface="Franklin Gothic Book"/>
              </a:rPr>
              <a:t>engines</a:t>
            </a:r>
            <a:endParaRPr kumimoji="0" lang="en-US" sz="2400" b="1" i="0" u="none" strike="noStrike" kern="1200" cap="none" spc="0" normalizeH="0" baseline="0" noProof="0" dirty="0">
              <a:ln>
                <a:noFill/>
              </a:ln>
              <a:effectLst/>
              <a:uLnTx/>
              <a:uFillTx/>
              <a:latin typeface="Franklin Gothic Book"/>
              <a:ea typeface="+mn-ea"/>
              <a:cs typeface="Franklin Gothic Book"/>
            </a:endParaRPr>
          </a:p>
        </p:txBody>
      </p:sp>
    </p:spTree>
    <p:extLst>
      <p:ext uri="{BB962C8B-B14F-4D97-AF65-F5344CB8AC3E}">
        <p14:creationId xmlns:p14="http://schemas.microsoft.com/office/powerpoint/2010/main" val="213301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038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1454-DE59-E14C-B434-FAA796B6FF98}"/>
              </a:ext>
            </a:extLst>
          </p:cNvPr>
          <p:cNvSpPr>
            <a:spLocks noGrp="1"/>
          </p:cNvSpPr>
          <p:nvPr>
            <p:ph type="title"/>
          </p:nvPr>
        </p:nvSpPr>
        <p:spPr>
          <a:xfrm>
            <a:off x="4126171" y="2272873"/>
            <a:ext cx="5779827" cy="860425"/>
          </a:xfrm>
        </p:spPr>
        <p:txBody>
          <a:bodyPr lIns="91440" tIns="45720" rIns="91440" bIns="45720" anchor="t"/>
          <a:lstStyle/>
          <a:p>
            <a:r>
              <a:rPr lang="en-US" sz="4400" b="1" dirty="0">
                <a:solidFill>
                  <a:srgbClr val="007172"/>
                </a:solidFill>
                <a:latin typeface="Calibri" panose="020F0502020204030204" pitchFamily="34" charset="0"/>
                <a:cs typeface="Calibri" panose="020F0502020204030204" pitchFamily="34" charset="0"/>
              </a:rPr>
              <a:t>Question?</a:t>
            </a:r>
          </a:p>
        </p:txBody>
      </p:sp>
      <p:sp>
        <p:nvSpPr>
          <p:cNvPr id="3" name="Content Placeholder 2">
            <a:extLst>
              <a:ext uri="{FF2B5EF4-FFF2-40B4-BE49-F238E27FC236}">
                <a16:creationId xmlns:a16="http://schemas.microsoft.com/office/drawing/2014/main" id="{B7FCC7D3-E5C6-1D42-9D56-5F4483C1E652}"/>
              </a:ext>
            </a:extLst>
          </p:cNvPr>
          <p:cNvSpPr>
            <a:spLocks noGrp="1"/>
          </p:cNvSpPr>
          <p:nvPr>
            <p:ph idx="1"/>
          </p:nvPr>
        </p:nvSpPr>
        <p:spPr>
          <a:xfrm>
            <a:off x="2472267" y="3133297"/>
            <a:ext cx="9392187" cy="1980569"/>
          </a:xfrm>
        </p:spPr>
        <p:txBody>
          <a:bodyPr/>
          <a:lstStyle/>
          <a:p>
            <a:pPr marL="0" indent="0" algn="ctr">
              <a:buNone/>
            </a:pPr>
            <a:r>
              <a:rPr lang="en-US" sz="4000" b="1" dirty="0">
                <a:solidFill>
                  <a:schemeClr val="tx1"/>
                </a:solidFill>
                <a:latin typeface="Calibri" panose="020F0502020204030204" pitchFamily="34" charset="0"/>
                <a:cs typeface="Calibri" panose="020F0502020204030204" pitchFamily="34" charset="0"/>
              </a:rPr>
              <a:t>Which mineable commodity generates the most money in sales in the United States?</a:t>
            </a:r>
          </a:p>
        </p:txBody>
      </p:sp>
    </p:spTree>
    <p:extLst>
      <p:ext uri="{BB962C8B-B14F-4D97-AF65-F5344CB8AC3E}">
        <p14:creationId xmlns:p14="http://schemas.microsoft.com/office/powerpoint/2010/main" val="274756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036FCE-02C9-4320-96B3-7EC1976F35B3}"/>
              </a:ext>
            </a:extLst>
          </p:cNvPr>
          <p:cNvSpPr>
            <a:spLocks noGrp="1"/>
          </p:cNvSpPr>
          <p:nvPr>
            <p:ph type="title"/>
          </p:nvPr>
        </p:nvSpPr>
        <p:spPr>
          <a:xfrm>
            <a:off x="2852188" y="1760561"/>
            <a:ext cx="3630305" cy="822998"/>
          </a:xfrm>
        </p:spPr>
        <p:txBody>
          <a:bodyPr vert="horz" lIns="91440" tIns="45720" rIns="91440" bIns="45720" rtlCol="0" anchor="b">
            <a:normAutofit/>
          </a:bodyPr>
          <a:lstStyle/>
          <a:p>
            <a:pPr algn="ctr" defTabSz="914400">
              <a:lnSpc>
                <a:spcPct val="90000"/>
              </a:lnSpc>
            </a:pPr>
            <a:r>
              <a:rPr lang="en-US" sz="4400" dirty="0">
                <a:solidFill>
                  <a:srgbClr val="007172"/>
                </a:solidFill>
                <a:latin typeface="Calibri" panose="020F0502020204030204" pitchFamily="34" charset="0"/>
                <a:cs typeface="Calibri" panose="020F0502020204030204" pitchFamily="34" charset="0"/>
              </a:rPr>
              <a:t>Aggregate!</a:t>
            </a:r>
          </a:p>
        </p:txBody>
      </p:sp>
      <p:pic>
        <p:nvPicPr>
          <p:cNvPr id="5" name="Picture Placeholder 4"/>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12731" r="15553"/>
          <a:stretch/>
        </p:blipFill>
        <p:spPr>
          <a:xfrm>
            <a:off x="6761214" y="1023582"/>
            <a:ext cx="5427738" cy="535674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ln>
            <a:noFill/>
          </a:ln>
          <a:effectLst/>
        </p:spPr>
      </p:pic>
      <p:sp>
        <p:nvSpPr>
          <p:cNvPr id="9" name="Content Placeholder 4">
            <a:extLst>
              <a:ext uri="{FF2B5EF4-FFF2-40B4-BE49-F238E27FC236}">
                <a16:creationId xmlns:a16="http://schemas.microsoft.com/office/drawing/2014/main" id="{CEC4DBF0-20B1-4D14-91B1-5A823276D95D}"/>
              </a:ext>
            </a:extLst>
          </p:cNvPr>
          <p:cNvSpPr txBox="1">
            <a:spLocks/>
          </p:cNvSpPr>
          <p:nvPr/>
        </p:nvSpPr>
        <p:spPr>
          <a:xfrm>
            <a:off x="2621235" y="2743245"/>
            <a:ext cx="4243589" cy="3320668"/>
          </a:xfrm>
          <a:prstGeom prst="rect">
            <a:avLst/>
          </a:prstGeom>
        </p:spPr>
        <p:txBody>
          <a:bodyPr vert="horz" lIns="91440" tIns="45720" rIns="91440" bIns="45720" rtlCol="0">
            <a:normAutofit/>
          </a:bodyPr>
          <a:lstStyle>
            <a:lvl1pPr marL="342900" indent="-342900" algn="l" defTabSz="457200" rtl="0" eaLnBrk="1" fontAlgn="base" hangingPunct="1">
              <a:spcBef>
                <a:spcPct val="20000"/>
              </a:spcBef>
              <a:spcAft>
                <a:spcPct val="0"/>
              </a:spcAft>
              <a:buFontTx/>
              <a:buBlip>
                <a:blip r:embed="rId5"/>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ranklin Gothic Book" panose="020B0503020102020204"/>
                <a:ea typeface="+mn-ea"/>
                <a:cs typeface="+mn-cs"/>
              </a:rPr>
              <a:t>Sand</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ranklin Gothic Book" panose="020B0503020102020204"/>
                <a:ea typeface="+mn-ea"/>
                <a:cs typeface="+mn-cs"/>
              </a:rPr>
              <a:t>Gravel</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ranklin Gothic Book" panose="020B0503020102020204"/>
                <a:ea typeface="+mn-ea"/>
                <a:cs typeface="+mn-cs"/>
              </a:rPr>
              <a:t>Crushed Rock</a:t>
            </a:r>
          </a:p>
          <a:p>
            <a:pPr marL="0"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99844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E8FB19C2-40EF-4415-BB2A-2195F8C95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2">
            <a:extLst>
              <a:ext uri="{FF2B5EF4-FFF2-40B4-BE49-F238E27FC236}">
                <a16:creationId xmlns:a16="http://schemas.microsoft.com/office/drawing/2014/main" id="{B4CDE9CD-100A-4356-AE02-91F4C6CD2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0" t="386" r="-5856" b="40876"/>
          <a:stretch/>
        </p:blipFill>
        <p:spPr bwMode="auto">
          <a:xfrm>
            <a:off x="-34427" y="2266685"/>
            <a:ext cx="9813048" cy="4154587"/>
          </a:xfrm>
          <a:prstGeom prst="rect">
            <a:avLst/>
          </a:prstGeom>
          <a:noFill/>
          <a:extLst>
            <a:ext uri="{909E8E84-426E-40DD-AFC4-6F175D3DCCD1}">
              <a14:hiddenFill xmlns:a14="http://schemas.microsoft.com/office/drawing/2010/main">
                <a:solidFill>
                  <a:schemeClr val="accent1"/>
                </a:solidFill>
              </a14:hiddenFill>
            </a:ext>
          </a:extLst>
        </p:spPr>
      </p:pic>
      <p:sp>
        <p:nvSpPr>
          <p:cNvPr id="3" name="Freeform: Shape 2">
            <a:extLst>
              <a:ext uri="{FF2B5EF4-FFF2-40B4-BE49-F238E27FC236}">
                <a16:creationId xmlns:a16="http://schemas.microsoft.com/office/drawing/2014/main" id="{A773F86F-63C6-4B3F-AD9C-3F271E423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0071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 name="Freeform: Shape 3">
            <a:extLst>
              <a:ext uri="{FF2B5EF4-FFF2-40B4-BE49-F238E27FC236}">
                <a16:creationId xmlns:a16="http://schemas.microsoft.com/office/drawing/2014/main" id="{CC150D57-C19D-423E-A8BB-DC65C0486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rgbClr val="0071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Title 1">
            <a:extLst>
              <a:ext uri="{FF2B5EF4-FFF2-40B4-BE49-F238E27FC236}">
                <a16:creationId xmlns:a16="http://schemas.microsoft.com/office/drawing/2014/main" id="{329EED07-1F86-4B5B-92BF-8E4B5FF94C75}"/>
              </a:ext>
            </a:extLst>
          </p:cNvPr>
          <p:cNvSpPr txBox="1">
            <a:spLocks/>
          </p:cNvSpPr>
          <p:nvPr/>
        </p:nvSpPr>
        <p:spPr bwMode="auto">
          <a:xfrm>
            <a:off x="491511" y="563848"/>
            <a:ext cx="6413450" cy="204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172"/>
                </a:solidFill>
                <a:effectLst/>
                <a:uLnTx/>
                <a:uFillTx/>
                <a:latin typeface="Calibri" panose="020F0502020204030204" pitchFamily="34" charset="0"/>
                <a:ea typeface="MS PGothic"/>
                <a:cs typeface="Calibri" panose="020F0502020204030204" pitchFamily="34" charset="0"/>
              </a:rPr>
              <a:t>How does aggregate present an opportunity?</a:t>
            </a:r>
          </a:p>
        </p:txBody>
      </p:sp>
      <p:sp>
        <p:nvSpPr>
          <p:cNvPr id="6" name="Content Placeholder 4">
            <a:extLst>
              <a:ext uri="{FF2B5EF4-FFF2-40B4-BE49-F238E27FC236}">
                <a16:creationId xmlns:a16="http://schemas.microsoft.com/office/drawing/2014/main" id="{0014B02A-DB7E-47B7-98F9-53B67B31E399}"/>
              </a:ext>
            </a:extLst>
          </p:cNvPr>
          <p:cNvSpPr txBox="1">
            <a:spLocks/>
          </p:cNvSpPr>
          <p:nvPr/>
        </p:nvSpPr>
        <p:spPr bwMode="auto">
          <a:xfrm>
            <a:off x="7958799" y="2266685"/>
            <a:ext cx="3818420" cy="319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700"/>
              </a:spcBef>
              <a:spcAft>
                <a:spcPts val="7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Aggregate is used for everything!</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S PGothic"/>
                <a:cs typeface="Calibri" panose="020F0502020204030204" pitchFamily="34" charset="0"/>
              </a:rPr>
              <a:t>Construction and maintenance of roads and bridges</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Emergency preparedness</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Construction projects</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lang="en-US" sz="2000" b="1" dirty="0">
                <a:solidFill>
                  <a:prstClr val="white"/>
                </a:solidFill>
                <a:latin typeface="Calibri" panose="020F0502020204030204" pitchFamily="34" charset="0"/>
                <a:cs typeface="Calibri" panose="020F0502020204030204" pitchFamily="34" charset="0"/>
              </a:rPr>
              <a:t>Railroad ballast</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lang="en-US" sz="2000" b="1" dirty="0">
                <a:solidFill>
                  <a:prstClr val="white"/>
                </a:solidFill>
                <a:latin typeface="Calibri" panose="020F0502020204030204" pitchFamily="34" charset="0"/>
                <a:cs typeface="Calibri" panose="020F0502020204030204" pitchFamily="34" charset="0"/>
              </a:rPr>
              <a:t>L</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andscaping</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646476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outdoor&#10;&#10;Description automatically generated">
            <a:extLst>
              <a:ext uri="{FF2B5EF4-FFF2-40B4-BE49-F238E27FC236}">
                <a16:creationId xmlns:a16="http://schemas.microsoft.com/office/drawing/2014/main" id="{ECDBC38F-ADD2-49F4-B9E3-E3502093A5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191" r="17191"/>
          <a:stretch>
            <a:fillRect/>
          </a:stretch>
        </p:blipFill>
        <p:spPr>
          <a:xfrm>
            <a:off x="6644389" y="511475"/>
            <a:ext cx="5547611" cy="5918182"/>
          </a:xfrm>
        </p:spPr>
      </p:pic>
      <p:sp>
        <p:nvSpPr>
          <p:cNvPr id="7" name="Rectangle 6">
            <a:extLst>
              <a:ext uri="{FF2B5EF4-FFF2-40B4-BE49-F238E27FC236}">
                <a16:creationId xmlns:a16="http://schemas.microsoft.com/office/drawing/2014/main" id="{81B79B53-B6FE-4A52-AC9C-19CAB77DE5C6}"/>
              </a:ext>
            </a:extLst>
          </p:cNvPr>
          <p:cNvSpPr/>
          <p:nvPr/>
        </p:nvSpPr>
        <p:spPr>
          <a:xfrm>
            <a:off x="6711950" y="121445"/>
            <a:ext cx="5480050" cy="716755"/>
          </a:xfrm>
          <a:prstGeom prst="rect">
            <a:avLst/>
          </a:prstGeom>
          <a:solidFill>
            <a:srgbClr val="00717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 name="Title 1">
            <a:extLst>
              <a:ext uri="{FF2B5EF4-FFF2-40B4-BE49-F238E27FC236}">
                <a16:creationId xmlns:a16="http://schemas.microsoft.com/office/drawing/2014/main" id="{03FF2455-F74D-45C8-9F4C-E595FAB2EBEA}"/>
              </a:ext>
            </a:extLst>
          </p:cNvPr>
          <p:cNvSpPr>
            <a:spLocks noGrp="1"/>
          </p:cNvSpPr>
          <p:nvPr>
            <p:ph type="title"/>
          </p:nvPr>
        </p:nvSpPr>
        <p:spPr>
          <a:xfrm>
            <a:off x="181379" y="978195"/>
            <a:ext cx="6278563" cy="5295014"/>
          </a:xfrm>
        </p:spPr>
        <p:txBody>
          <a:bodyPr>
            <a:noAutofit/>
          </a:bodyPr>
          <a:lstStyle/>
          <a:p>
            <a:pPr algn="l"/>
            <a:r>
              <a:rPr lang="en-US" dirty="0">
                <a:latin typeface="Calibri" panose="020F0502020204030204" pitchFamily="34" charset="0"/>
                <a:cs typeface="Calibri" panose="020F0502020204030204" pitchFamily="34" charset="0"/>
              </a:rPr>
              <a:t>Why Should a Tribe Develop its Aggregate Resources?</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Safe Roads</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Emergency Preparedness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Inherent Economic Advantages</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Job Creation</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Income Generation</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Economic Diversity</a:t>
            </a:r>
          </a:p>
        </p:txBody>
      </p:sp>
    </p:spTree>
    <p:extLst>
      <p:ext uri="{BB962C8B-B14F-4D97-AF65-F5344CB8AC3E}">
        <p14:creationId xmlns:p14="http://schemas.microsoft.com/office/powerpoint/2010/main" val="183571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A84186-6B0E-435C-98A6-E5EB7D3FEADC}"/>
              </a:ext>
            </a:extLst>
          </p:cNvPr>
          <p:cNvGrpSpPr/>
          <p:nvPr/>
        </p:nvGrpSpPr>
        <p:grpSpPr>
          <a:xfrm>
            <a:off x="7923423" y="839337"/>
            <a:ext cx="4268577" cy="5623167"/>
            <a:chOff x="6986049" y="-3"/>
            <a:chExt cx="5205951" cy="6858007"/>
          </a:xfrm>
        </p:grpSpPr>
        <p:pic>
          <p:nvPicPr>
            <p:cNvPr id="8197" name="Picture 4" descr="http://wcdpa.com/wp-content/uploads/WashOut1.jpg"/>
            <p:cNvPicPr>
              <a:picLocks noChangeAspect="1" noChangeArrowheads="1"/>
            </p:cNvPicPr>
            <p:nvPr/>
          </p:nvPicPr>
          <p:blipFill rotWithShape="1">
            <a:blip r:embed="rId2">
              <a:extLst>
                <a:ext uri="{28A0092B-C50C-407E-A947-70E740481C1C}">
                  <a14:useLocalDpi xmlns:a14="http://schemas.microsoft.com/office/drawing/2010/main" val="0"/>
                </a:ext>
              </a:extLst>
            </a:blip>
            <a:srcRect t="4241" r="-2" b="27631"/>
            <a:stretch/>
          </p:blipFill>
          <p:spPr bwMode="auto">
            <a:xfrm>
              <a:off x="6986049" y="3529587"/>
              <a:ext cx="5205951" cy="3328417"/>
            </a:xfrm>
            <a:custGeom>
              <a:avLst/>
              <a:gdLst/>
              <a:ahLst/>
              <a:cxnLst/>
              <a:rect l="l" t="t" r="r" b="b"/>
              <a:pathLst>
                <a:path w="5205951" h="3328417">
                  <a:moveTo>
                    <a:pt x="2169" y="0"/>
                  </a:moveTo>
                  <a:lnTo>
                    <a:pt x="5205951" y="0"/>
                  </a:lnTo>
                  <a:lnTo>
                    <a:pt x="5205951" y="3328417"/>
                  </a:lnTo>
                  <a:lnTo>
                    <a:pt x="3496422" y="3328417"/>
                  </a:lnTo>
                  <a:lnTo>
                    <a:pt x="2716256" y="3328417"/>
                  </a:lnTo>
                  <a:lnTo>
                    <a:pt x="2502754" y="3328417"/>
                  </a:lnTo>
                  <a:lnTo>
                    <a:pt x="2390998" y="3251016"/>
                  </a:lnTo>
                  <a:cubicBezTo>
                    <a:pt x="2217180" y="3123525"/>
                    <a:pt x="2046553" y="2985814"/>
                    <a:pt x="1874350" y="2845231"/>
                  </a:cubicBezTo>
                  <a:cubicBezTo>
                    <a:pt x="928725" y="2073256"/>
                    <a:pt x="0" y="1439548"/>
                    <a:pt x="0" y="9207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http://www.grit.com/~/media/Images/GRT/Editorial/Articles/Magazine%20Articles/2006/09-01/Road%20Maintenance%20on%20Your%20Dirt%20Road/iStock-muddy-road.jpg"/>
            <p:cNvPicPr>
              <a:picLocks noChangeAspect="1" noChangeArrowheads="1"/>
            </p:cNvPicPr>
            <p:nvPr/>
          </p:nvPicPr>
          <p:blipFill rotWithShape="1">
            <a:blip r:embed="rId3">
              <a:extLst>
                <a:ext uri="{28A0092B-C50C-407E-A947-70E740481C1C}">
                  <a14:useLocalDpi xmlns:a14="http://schemas.microsoft.com/office/drawing/2010/main" val="0"/>
                </a:ext>
              </a:extLst>
            </a:blip>
            <a:srcRect b="10486"/>
            <a:stretch/>
          </p:blipFill>
          <p:spPr bwMode="auto">
            <a:xfrm>
              <a:off x="6989079" y="-3"/>
              <a:ext cx="5202921" cy="3493008"/>
            </a:xfrm>
            <a:custGeom>
              <a:avLst/>
              <a:gdLst/>
              <a:ahLst/>
              <a:cxnLst/>
              <a:rect l="l" t="t" r="r" b="b"/>
              <a:pathLst>
                <a:path w="5202921" h="3493008">
                  <a:moveTo>
                    <a:pt x="1619993" y="0"/>
                  </a:moveTo>
                  <a:lnTo>
                    <a:pt x="2713226" y="0"/>
                  </a:lnTo>
                  <a:lnTo>
                    <a:pt x="3493392" y="0"/>
                  </a:lnTo>
                  <a:lnTo>
                    <a:pt x="5202921" y="0"/>
                  </a:lnTo>
                  <a:lnTo>
                    <a:pt x="5202921" y="3493008"/>
                  </a:lnTo>
                  <a:lnTo>
                    <a:pt x="0" y="3493008"/>
                  </a:lnTo>
                  <a:lnTo>
                    <a:pt x="3664" y="3337394"/>
                  </a:lnTo>
                  <a:cubicBezTo>
                    <a:pt x="70458" y="1928213"/>
                    <a:pt x="634904" y="708413"/>
                    <a:pt x="1597869" y="1499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itle 1">
            <a:extLst>
              <a:ext uri="{FF2B5EF4-FFF2-40B4-BE49-F238E27FC236}">
                <a16:creationId xmlns:a16="http://schemas.microsoft.com/office/drawing/2014/main" id="{8188C7AD-5C1E-4944-BD6E-BF665456CBA2}"/>
              </a:ext>
            </a:extLst>
          </p:cNvPr>
          <p:cNvSpPr txBox="1">
            <a:spLocks/>
          </p:cNvSpPr>
          <p:nvPr/>
        </p:nvSpPr>
        <p:spPr bwMode="auto">
          <a:xfrm>
            <a:off x="293425" y="1224145"/>
            <a:ext cx="711048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Road Construction and Maintenance</a:t>
            </a:r>
          </a:p>
        </p:txBody>
      </p:sp>
      <p:sp>
        <p:nvSpPr>
          <p:cNvPr id="70" name="Content Placeholder 4">
            <a:extLst>
              <a:ext uri="{FF2B5EF4-FFF2-40B4-BE49-F238E27FC236}">
                <a16:creationId xmlns:a16="http://schemas.microsoft.com/office/drawing/2014/main" id="{93F60B0F-98DA-4340-9735-C6193E5A0F2F}"/>
              </a:ext>
            </a:extLst>
          </p:cNvPr>
          <p:cNvSpPr txBox="1">
            <a:spLocks/>
          </p:cNvSpPr>
          <p:nvPr/>
        </p:nvSpPr>
        <p:spPr bwMode="auto">
          <a:xfrm>
            <a:off x="613557" y="2718529"/>
            <a:ext cx="6394568" cy="36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ts val="700"/>
              </a:spcBef>
              <a:spcAft>
                <a:spcPts val="70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According to the Bureau of Indian Affairs, 83%</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of Tribal roads are classified as “not acceptable.” </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80% of reservation roads are unpaved gravel roads.</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Maintenance of the existing roads is vital. </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New road construction provides a safe and reliable mode of travel. </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Native Americans have the highest per capita number of road deaths of any demographic group in the USA.</a:t>
            </a:r>
          </a:p>
        </p:txBody>
      </p:sp>
    </p:spTree>
    <p:extLst>
      <p:ext uri="{BB962C8B-B14F-4D97-AF65-F5344CB8AC3E}">
        <p14:creationId xmlns:p14="http://schemas.microsoft.com/office/powerpoint/2010/main" val="3226506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hidden="1">
            <a:extLst>
              <a:ext uri="{FF2B5EF4-FFF2-40B4-BE49-F238E27FC236}">
                <a16:creationId xmlns:a16="http://schemas.microsoft.com/office/drawing/2014/main" id="{8188C7AD-5C1E-4944-BD6E-BF665456CBA2}"/>
              </a:ext>
            </a:extLst>
          </p:cNvPr>
          <p:cNvSpPr txBox="1">
            <a:spLocks/>
          </p:cNvSpPr>
          <p:nvPr/>
        </p:nvSpPr>
        <p:spPr bwMode="auto">
          <a:xfrm>
            <a:off x="1179576" y="442913"/>
            <a:ext cx="4649797" cy="16398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onstantia" panose="02030602050306030303"/>
                <a:ea typeface="MS PGothic" panose="020B0600070205080204" pitchFamily="34" charset="-128"/>
                <a:cs typeface="+mj-cs"/>
              </a:rPr>
              <a:t>Emergency Preparedness</a:t>
            </a:r>
          </a:p>
        </p:txBody>
      </p:sp>
      <p:sp>
        <p:nvSpPr>
          <p:cNvPr id="70" name="Content Placeholder 4" hidden="1">
            <a:extLst>
              <a:ext uri="{FF2B5EF4-FFF2-40B4-BE49-F238E27FC236}">
                <a16:creationId xmlns:a16="http://schemas.microsoft.com/office/drawing/2014/main" id="{93F60B0F-98DA-4340-9735-C6193E5A0F2F}"/>
              </a:ext>
            </a:extLst>
          </p:cNvPr>
          <p:cNvSpPr txBox="1">
            <a:spLocks/>
          </p:cNvSpPr>
          <p:nvPr/>
        </p:nvSpPr>
        <p:spPr bwMode="auto">
          <a:xfrm>
            <a:off x="1179576" y="2312988"/>
            <a:ext cx="4253100" cy="3651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228600" algn="l" defTabSz="914400" rtl="0" eaLnBrk="1" fontAlgn="base" latinLnBrk="0" hangingPunct="1">
              <a:lnSpc>
                <a:spcPct val="90000"/>
              </a:lnSpc>
              <a:spcBef>
                <a:spcPts val="700"/>
              </a:spcBef>
              <a:spcAft>
                <a:spcPts val="7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Book" panose="020B0503020102020204"/>
                <a:ea typeface="MS PGothic" panose="020B0600070205080204" pitchFamily="34" charset="-128"/>
                <a:cs typeface="+mn-cs"/>
              </a:rPr>
              <a:t>Development of a resource before a disaster occurs.</a:t>
            </a:r>
          </a:p>
          <a:p>
            <a:pPr marL="0" marR="0" lvl="0" indent="-228600" algn="l" defTabSz="914400" rtl="0" eaLnBrk="1" fontAlgn="base" latinLnBrk="0" hangingPunct="1">
              <a:lnSpc>
                <a:spcPct val="90000"/>
              </a:lnSpc>
              <a:spcBef>
                <a:spcPts val="700"/>
              </a:spcBef>
              <a:spcAft>
                <a:spcPts val="7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Book" panose="020B0503020102020204"/>
                <a:ea typeface="MS PGothic" panose="020B0600070205080204" pitchFamily="34" charset="-128"/>
                <a:cs typeface="+mn-cs"/>
              </a:rPr>
              <a:t>Availability of a resource during a disaster.</a:t>
            </a:r>
          </a:p>
          <a:p>
            <a:pPr marL="0" marR="0" lvl="0" indent="-228600" algn="l" defTabSz="914400" rtl="0" eaLnBrk="1" fontAlgn="base" latinLnBrk="0" hangingPunct="1">
              <a:lnSpc>
                <a:spcPct val="90000"/>
              </a:lnSpc>
              <a:spcBef>
                <a:spcPts val="700"/>
              </a:spcBef>
              <a:spcAft>
                <a:spcPts val="7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Book" panose="020B0503020102020204"/>
                <a:ea typeface="MS PGothic" panose="020B0600070205080204" pitchFamily="34" charset="-128"/>
                <a:cs typeface="+mn-cs"/>
              </a:rPr>
              <a:t>Access to the resource after the disaster.</a:t>
            </a:r>
          </a:p>
        </p:txBody>
      </p:sp>
      <p:grpSp>
        <p:nvGrpSpPr>
          <p:cNvPr id="2" name="Group 1">
            <a:extLst>
              <a:ext uri="{FF2B5EF4-FFF2-40B4-BE49-F238E27FC236}">
                <a16:creationId xmlns:a16="http://schemas.microsoft.com/office/drawing/2014/main" id="{0C0C294B-C26F-4CA6-8DA8-295DAF07A79E}"/>
              </a:ext>
            </a:extLst>
          </p:cNvPr>
          <p:cNvGrpSpPr/>
          <p:nvPr/>
        </p:nvGrpSpPr>
        <p:grpSpPr>
          <a:xfrm>
            <a:off x="7212843" y="854018"/>
            <a:ext cx="4979158" cy="5601544"/>
            <a:chOff x="6095847" y="10"/>
            <a:chExt cx="6096001" cy="6857990"/>
          </a:xfrm>
        </p:grpSpPr>
        <p:pic>
          <p:nvPicPr>
            <p:cNvPr id="10" name="Picture 2" descr="http://wwtv.images.worldnow.com/images/23389806_BG7.jpg">
              <a:extLst>
                <a:ext uri="{FF2B5EF4-FFF2-40B4-BE49-F238E27FC236}">
                  <a16:creationId xmlns:a16="http://schemas.microsoft.com/office/drawing/2014/main" id="{43FD3E96-EDC0-4466-A304-8470F8601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5" r="4" b="17469"/>
            <a:stretch/>
          </p:blipFill>
          <p:spPr bwMode="auto">
            <a:xfrm>
              <a:off x="6099415" y="10"/>
              <a:ext cx="3249301" cy="3470138"/>
            </a:xfrm>
            <a:custGeom>
              <a:avLst/>
              <a:gdLst/>
              <a:ahLst/>
              <a:cxnLst/>
              <a:rect l="l" t="t" r="r" b="b"/>
              <a:pathLst>
                <a:path w="3248650" h="3470148">
                  <a:moveTo>
                    <a:pt x="1619455" y="0"/>
                  </a:moveTo>
                  <a:lnTo>
                    <a:pt x="2712688" y="0"/>
                  </a:lnTo>
                  <a:lnTo>
                    <a:pt x="3248650" y="0"/>
                  </a:lnTo>
                  <a:lnTo>
                    <a:pt x="3248650" y="3470148"/>
                  </a:lnTo>
                  <a:lnTo>
                    <a:pt x="0" y="3470148"/>
                  </a:lnTo>
                  <a:lnTo>
                    <a:pt x="3126" y="3337395"/>
                  </a:lnTo>
                  <a:cubicBezTo>
                    <a:pt x="69921" y="1928213"/>
                    <a:pt x="634366" y="708413"/>
                    <a:pt x="1597331" y="14997"/>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4" descr="http://wwtv.images.worldnow.com/images/23389806_BG5.jpg">
              <a:extLst>
                <a:ext uri="{FF2B5EF4-FFF2-40B4-BE49-F238E27FC236}">
                  <a16:creationId xmlns:a16="http://schemas.microsoft.com/office/drawing/2014/main" id="{EF899CF5-9ED0-401C-A349-ED430B0528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223" r="2" b="15702"/>
            <a:stretch/>
          </p:blipFill>
          <p:spPr bwMode="auto">
            <a:xfrm flipH="1">
              <a:off x="9406394" y="10"/>
              <a:ext cx="2785454" cy="3470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EAD393EE-9C7A-4A3F-8704-AA985E868F06}"/>
                </a:ext>
              </a:extLst>
            </p:cNvPr>
            <p:cNvPicPr>
              <a:picLocks noChangeAspect="1"/>
            </p:cNvPicPr>
            <p:nvPr/>
          </p:nvPicPr>
          <p:blipFill rotWithShape="1">
            <a:blip r:embed="rId5">
              <a:extLst>
                <a:ext uri="{28A0092B-C50C-407E-A947-70E740481C1C}">
                  <a14:useLocalDpi xmlns:a14="http://schemas.microsoft.com/office/drawing/2010/main" val="0"/>
                </a:ext>
              </a:extLst>
            </a:blip>
            <a:srcRect t="2533"/>
            <a:stretch/>
          </p:blipFill>
          <p:spPr>
            <a:xfrm>
              <a:off x="6095847" y="3515868"/>
              <a:ext cx="6096001" cy="3342132"/>
            </a:xfrm>
            <a:custGeom>
              <a:avLst/>
              <a:gdLst/>
              <a:ahLst/>
              <a:cxnLst/>
              <a:rect l="l" t="t" r="r" b="b"/>
              <a:pathLst>
                <a:path w="6096001" h="3342132">
                  <a:moveTo>
                    <a:pt x="2492" y="0"/>
                  </a:moveTo>
                  <a:lnTo>
                    <a:pt x="6096001" y="0"/>
                  </a:lnTo>
                  <a:lnTo>
                    <a:pt x="6096001" y="3342132"/>
                  </a:lnTo>
                  <a:lnTo>
                    <a:pt x="6096000" y="3342132"/>
                  </a:lnTo>
                  <a:lnTo>
                    <a:pt x="5205951" y="3342132"/>
                  </a:lnTo>
                  <a:lnTo>
                    <a:pt x="4073718" y="3342132"/>
                  </a:lnTo>
                  <a:lnTo>
                    <a:pt x="3496422" y="3342132"/>
                  </a:lnTo>
                  <a:lnTo>
                    <a:pt x="3390060" y="3342132"/>
                  </a:lnTo>
                  <a:lnTo>
                    <a:pt x="2716256" y="3342132"/>
                  </a:lnTo>
                  <a:lnTo>
                    <a:pt x="2502754" y="3342132"/>
                  </a:lnTo>
                  <a:lnTo>
                    <a:pt x="2390998" y="3264731"/>
                  </a:lnTo>
                  <a:cubicBezTo>
                    <a:pt x="2217180" y="3137240"/>
                    <a:pt x="2046553" y="2999529"/>
                    <a:pt x="1874350" y="2858946"/>
                  </a:cubicBezTo>
                  <a:cubicBezTo>
                    <a:pt x="928725" y="2086971"/>
                    <a:pt x="0" y="1453263"/>
                    <a:pt x="0" y="105788"/>
                  </a:cubicBezTo>
                  <a:close/>
                </a:path>
              </a:pathLst>
            </a:custGeom>
          </p:spPr>
        </p:pic>
      </p:grpSp>
      <p:sp>
        <p:nvSpPr>
          <p:cNvPr id="27" name="Title 1">
            <a:extLst>
              <a:ext uri="{FF2B5EF4-FFF2-40B4-BE49-F238E27FC236}">
                <a16:creationId xmlns:a16="http://schemas.microsoft.com/office/drawing/2014/main" id="{A92FFCC1-6709-43EC-8B88-759F1DB00639}"/>
              </a:ext>
            </a:extLst>
          </p:cNvPr>
          <p:cNvSpPr txBox="1">
            <a:spLocks/>
          </p:cNvSpPr>
          <p:nvPr/>
        </p:nvSpPr>
        <p:spPr bwMode="auto">
          <a:xfrm>
            <a:off x="0" y="894963"/>
            <a:ext cx="7212843" cy="77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Emergency Preparedness</a:t>
            </a:r>
          </a:p>
        </p:txBody>
      </p:sp>
      <p:sp>
        <p:nvSpPr>
          <p:cNvPr id="28" name="Content Placeholder 4">
            <a:extLst>
              <a:ext uri="{FF2B5EF4-FFF2-40B4-BE49-F238E27FC236}">
                <a16:creationId xmlns:a16="http://schemas.microsoft.com/office/drawing/2014/main" id="{431EA8EE-E940-4B6A-908C-C7DE63B2262F}"/>
              </a:ext>
            </a:extLst>
          </p:cNvPr>
          <p:cNvSpPr txBox="1">
            <a:spLocks/>
          </p:cNvSpPr>
          <p:nvPr/>
        </p:nvSpPr>
        <p:spPr bwMode="auto">
          <a:xfrm>
            <a:off x="404707" y="1735809"/>
            <a:ext cx="6325737" cy="153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Development of a resource before a disaster occurs.</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Readily a</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vailable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resources during a disaster.</a:t>
            </a:r>
          </a:p>
          <a:p>
            <a:pPr marL="342900" marR="0" lvl="0" indent="-342900" algn="l" defTabSz="457200" rtl="0" eaLnBrk="1" fontAlgn="base" latinLnBrk="0" hangingPunct="1">
              <a:lnSpc>
                <a:spcPct val="100000"/>
              </a:lnSpc>
              <a:spcBef>
                <a:spcPts val="700"/>
              </a:spcBef>
              <a:spcAft>
                <a:spcPts val="7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Access to resources after the disaster</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Arial" panose="020B0604020202020204" pitchFamily="34" charset="0"/>
              </a:rPr>
              <a:t>.</a:t>
            </a:r>
          </a:p>
        </p:txBody>
      </p:sp>
      <p:sp>
        <p:nvSpPr>
          <p:cNvPr id="30" name="Content Placeholder 4">
            <a:extLst>
              <a:ext uri="{FF2B5EF4-FFF2-40B4-BE49-F238E27FC236}">
                <a16:creationId xmlns:a16="http://schemas.microsoft.com/office/drawing/2014/main" id="{7F8D49CB-2DF7-4DBE-A987-CD68E63C023C}"/>
              </a:ext>
            </a:extLst>
          </p:cNvPr>
          <p:cNvSpPr txBox="1">
            <a:spLocks/>
          </p:cNvSpPr>
          <p:nvPr/>
        </p:nvSpPr>
        <p:spPr bwMode="auto">
          <a:xfrm>
            <a:off x="327546" y="6119974"/>
            <a:ext cx="8529852" cy="4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700"/>
              </a:spcBef>
              <a:spcAft>
                <a:spcPts val="70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When FEMA arrives, that typically means a disaster has already happened!  </a:t>
            </a:r>
          </a:p>
        </p:txBody>
      </p:sp>
      <p:grpSp>
        <p:nvGrpSpPr>
          <p:cNvPr id="3" name="Group 2">
            <a:extLst>
              <a:ext uri="{FF2B5EF4-FFF2-40B4-BE49-F238E27FC236}">
                <a16:creationId xmlns:a16="http://schemas.microsoft.com/office/drawing/2014/main" id="{74FA6733-E0AA-4684-9507-B3F32469810C}"/>
              </a:ext>
            </a:extLst>
          </p:cNvPr>
          <p:cNvGrpSpPr/>
          <p:nvPr/>
        </p:nvGrpSpPr>
        <p:grpSpPr>
          <a:xfrm>
            <a:off x="401588" y="3331701"/>
            <a:ext cx="2663601" cy="2750441"/>
            <a:chOff x="401589" y="3256638"/>
            <a:chExt cx="2416500" cy="2495284"/>
          </a:xfrm>
        </p:grpSpPr>
        <p:pic>
          <p:nvPicPr>
            <p:cNvPr id="31" name="Content Placeholder 9">
              <a:extLst>
                <a:ext uri="{FF2B5EF4-FFF2-40B4-BE49-F238E27FC236}">
                  <a16:creationId xmlns:a16="http://schemas.microsoft.com/office/drawing/2014/main" id="{66FE0AA8-F065-4874-8993-8194337CEA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707" y="3256638"/>
              <a:ext cx="2413382" cy="1206691"/>
            </a:xfrm>
            <a:prstGeom prst="rect">
              <a:avLst/>
            </a:prstGeom>
          </p:spPr>
        </p:pic>
        <p:pic>
          <p:nvPicPr>
            <p:cNvPr id="32" name="Content Placeholder 3">
              <a:extLst>
                <a:ext uri="{FF2B5EF4-FFF2-40B4-BE49-F238E27FC236}">
                  <a16:creationId xmlns:a16="http://schemas.microsoft.com/office/drawing/2014/main" id="{8955F052-5C52-40FF-A10C-858D04142B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589" y="4542070"/>
              <a:ext cx="2413382" cy="1209852"/>
            </a:xfrm>
            <a:prstGeom prst="rect">
              <a:avLst/>
            </a:prstGeom>
          </p:spPr>
        </p:pic>
      </p:grpSp>
      <p:grpSp>
        <p:nvGrpSpPr>
          <p:cNvPr id="4" name="Group 3">
            <a:extLst>
              <a:ext uri="{FF2B5EF4-FFF2-40B4-BE49-F238E27FC236}">
                <a16:creationId xmlns:a16="http://schemas.microsoft.com/office/drawing/2014/main" id="{B36A69B7-3BAB-49C6-A687-2339B1794125}"/>
              </a:ext>
            </a:extLst>
          </p:cNvPr>
          <p:cNvGrpSpPr/>
          <p:nvPr/>
        </p:nvGrpSpPr>
        <p:grpSpPr>
          <a:xfrm>
            <a:off x="4329114" y="3374132"/>
            <a:ext cx="1826026" cy="2718480"/>
            <a:chOff x="4329114" y="3299068"/>
            <a:chExt cx="2288732" cy="3407330"/>
          </a:xfrm>
        </p:grpSpPr>
        <p:pic>
          <p:nvPicPr>
            <p:cNvPr id="33" name="Content Placeholder 3">
              <a:extLst>
                <a:ext uri="{FF2B5EF4-FFF2-40B4-BE49-F238E27FC236}">
                  <a16:creationId xmlns:a16="http://schemas.microsoft.com/office/drawing/2014/main" id="{E7D9ED59-9CA9-4204-A642-09BF09252A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9114" y="4984126"/>
              <a:ext cx="2288732" cy="1722272"/>
            </a:xfrm>
            <a:prstGeom prst="rect">
              <a:avLst/>
            </a:prstGeom>
          </p:spPr>
        </p:pic>
        <p:pic>
          <p:nvPicPr>
            <p:cNvPr id="34" name="Picture 33">
              <a:extLst>
                <a:ext uri="{FF2B5EF4-FFF2-40B4-BE49-F238E27FC236}">
                  <a16:creationId xmlns:a16="http://schemas.microsoft.com/office/drawing/2014/main" id="{F4CECF50-882C-42E0-8372-768059D5A6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9114" y="3299068"/>
              <a:ext cx="2288732" cy="1606762"/>
            </a:xfrm>
            <a:prstGeom prst="rect">
              <a:avLst/>
            </a:prstGeom>
          </p:spPr>
        </p:pic>
      </p:grpSp>
      <p:sp>
        <p:nvSpPr>
          <p:cNvPr id="37" name="Content Placeholder 4">
            <a:extLst>
              <a:ext uri="{FF2B5EF4-FFF2-40B4-BE49-F238E27FC236}">
                <a16:creationId xmlns:a16="http://schemas.microsoft.com/office/drawing/2014/main" id="{DCBEF0D5-9CA4-4BFB-A838-257F8C3F2ECE}"/>
              </a:ext>
            </a:extLst>
          </p:cNvPr>
          <p:cNvSpPr txBox="1">
            <a:spLocks/>
          </p:cNvSpPr>
          <p:nvPr/>
        </p:nvSpPr>
        <p:spPr bwMode="auto">
          <a:xfrm>
            <a:off x="3061751" y="3755141"/>
            <a:ext cx="1267363" cy="77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700"/>
              </a:spcBef>
              <a:spcAft>
                <a:spcPts val="7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Cochiti Pueblo Flooding 2011</a:t>
            </a:r>
          </a:p>
        </p:txBody>
      </p:sp>
      <p:sp>
        <p:nvSpPr>
          <p:cNvPr id="38" name="Content Placeholder 4">
            <a:extLst>
              <a:ext uri="{FF2B5EF4-FFF2-40B4-BE49-F238E27FC236}">
                <a16:creationId xmlns:a16="http://schemas.microsoft.com/office/drawing/2014/main" id="{07C101DF-FBA0-497B-A633-86A4A49F166E}"/>
              </a:ext>
            </a:extLst>
          </p:cNvPr>
          <p:cNvSpPr txBox="1">
            <a:spLocks/>
          </p:cNvSpPr>
          <p:nvPr/>
        </p:nvSpPr>
        <p:spPr bwMode="auto">
          <a:xfrm>
            <a:off x="3061751" y="5145741"/>
            <a:ext cx="1267363" cy="9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700"/>
              </a:spcBef>
              <a:spcAft>
                <a:spcPts val="700"/>
              </a:spcAft>
              <a:buClrTx/>
              <a:buSzTx/>
              <a:buFont typeface="Arial" panose="020B0604020202020204" pitchFamily="34" charset="0"/>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Santa Clara Pueblo Flooding 2013</a:t>
            </a:r>
            <a:br>
              <a:rPr kumimoji="0" lang="es-ES" sz="2000" b="1"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Arial" panose="020B0604020202020204" pitchFamily="34" charset="0"/>
              </a:rPr>
            </a:br>
            <a:endParaRPr kumimoji="0" lang="en-US" sz="2000" b="1"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
        <p:nvSpPr>
          <p:cNvPr id="39" name="Content Placeholder 4">
            <a:extLst>
              <a:ext uri="{FF2B5EF4-FFF2-40B4-BE49-F238E27FC236}">
                <a16:creationId xmlns:a16="http://schemas.microsoft.com/office/drawing/2014/main" id="{E4B098EA-6FD1-4FF1-A36B-65DF7DCA1D7F}"/>
              </a:ext>
            </a:extLst>
          </p:cNvPr>
          <p:cNvSpPr txBox="1">
            <a:spLocks/>
          </p:cNvSpPr>
          <p:nvPr/>
        </p:nvSpPr>
        <p:spPr bwMode="auto">
          <a:xfrm>
            <a:off x="6155140" y="4277592"/>
            <a:ext cx="1057703" cy="57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700"/>
              </a:spcBef>
              <a:spcAft>
                <a:spcPts val="700"/>
              </a:spcAft>
              <a:buClrTx/>
              <a:buSzTx/>
              <a:buFont typeface="Arial" panose="020B0604020202020204" pitchFamily="34" charset="0"/>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Spirit Lake Flooding</a:t>
            </a:r>
            <a:br>
              <a:rPr kumimoji="0" lang="es-ES" sz="2000" b="1"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Arial" panose="020B0604020202020204" pitchFamily="34" charset="0"/>
              </a:rPr>
            </a:br>
            <a:endParaRPr kumimoji="0" lang="en-US" sz="2000" b="1"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72156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3268" y="2801575"/>
            <a:ext cx="855106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"Good quality roads lead to safe and reliable transportation which is a cornerstone to successful commerce. Children need to get to school, employees need to get to work, and goods need to get to markets."</a:t>
            </a:r>
          </a:p>
        </p:txBody>
      </p:sp>
      <p:sp>
        <p:nvSpPr>
          <p:cNvPr id="3" name="Title 2"/>
          <p:cNvSpPr>
            <a:spLocks noGrp="1"/>
          </p:cNvSpPr>
          <p:nvPr>
            <p:ph type="title" idx="4294967295"/>
          </p:nvPr>
        </p:nvSpPr>
        <p:spPr>
          <a:xfrm>
            <a:off x="3293268" y="1827461"/>
            <a:ext cx="8898731" cy="860425"/>
          </a:xfrm>
          <a:prstGeom prst="rect">
            <a:avLst/>
          </a:prstGeom>
          <a:effectLst/>
        </p:spPr>
        <p:txBody>
          <a:bodyPr/>
          <a:lstStyle/>
          <a:p>
            <a:r>
              <a:rPr lang="en-US" sz="4000" b="1" dirty="0">
                <a:solidFill>
                  <a:srgbClr val="007172"/>
                </a:solidFill>
                <a:latin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3826239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9713" y="907677"/>
            <a:ext cx="11533909" cy="512824"/>
          </a:xfrm>
        </p:spPr>
        <p:txBody>
          <a:bodyPr/>
          <a:lstStyle/>
          <a:p>
            <a:r>
              <a:rPr lang="en-US" b="1" dirty="0">
                <a:solidFill>
                  <a:srgbClr val="007172"/>
                </a:solidFill>
                <a:latin typeface="Calibri" panose="020F0502020204030204" pitchFamily="34" charset="0"/>
                <a:cs typeface="Calibri" panose="020F0502020204030204" pitchFamily="34" charset="0"/>
              </a:rPr>
              <a:t>Aggregate:  Why isn’t it marketed like gasoline or tobacco?</a:t>
            </a:r>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8022" y="2112758"/>
            <a:ext cx="3557290" cy="367823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649626"/>
            <a:ext cx="3962400" cy="22535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860" y="4081622"/>
            <a:ext cx="3800669" cy="21457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739" y="4081622"/>
            <a:ext cx="3962399" cy="21457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5860" y="1649625"/>
            <a:ext cx="3800669" cy="2253503"/>
          </a:xfrm>
          <a:prstGeom prst="rect">
            <a:avLst/>
          </a:prstGeom>
        </p:spPr>
      </p:pic>
    </p:spTree>
    <p:extLst>
      <p:ext uri="{BB962C8B-B14F-4D97-AF65-F5344CB8AC3E}">
        <p14:creationId xmlns:p14="http://schemas.microsoft.com/office/powerpoint/2010/main" val="196682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BF1E4F-7722-4404-8A87-071F731AF425}"/>
              </a:ext>
            </a:extLst>
          </p:cNvPr>
          <p:cNvSpPr>
            <a:spLocks noGrp="1"/>
          </p:cNvSpPr>
          <p:nvPr>
            <p:ph type="body" sz="quarter" idx="15"/>
          </p:nvPr>
        </p:nvSpPr>
        <p:spPr>
          <a:xfrm>
            <a:off x="4801008" y="3731679"/>
            <a:ext cx="6844146" cy="1340715"/>
          </a:xfrm>
        </p:spPr>
        <p:txBody>
          <a:bodyPr/>
          <a:lstStyle/>
          <a:p>
            <a:r>
              <a:rPr lang="en-US" sz="1600" dirty="0">
                <a:latin typeface="Calibri" panose="020F0502020204030204" pitchFamily="34" charset="0"/>
                <a:cs typeface="Calibri" panose="020F0502020204030204" pitchFamily="34" charset="0"/>
              </a:rPr>
              <a:t>Dennis</a:t>
            </a:r>
            <a:r>
              <a:rPr lang="en-US"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Bodenchuk</a:t>
            </a:r>
            <a:r>
              <a:rPr lang="en-US" sz="1600" dirty="0">
                <a:latin typeface="Calibri" panose="020F0502020204030204" pitchFamily="34" charset="0"/>
                <a:cs typeface="Calibri" panose="020F0502020204030204" pitchFamily="34" charset="0"/>
              </a:rPr>
              <a:t>  is the Solid Minerals Branch Chief at DEMD. He holds Bachelors and Masters degrees in Geology. He is a certified Petroleum Geologist with over 40 years of work experience.  He has worked at DEMD in varying capacities (Division Chief, Branch Chief) and has served as  the Branch Chief for both the Fluids and Solid Minerals Branches. He has worked previously with a variety of O &amp; G companies and as an Independent Geologist. Dennis continues to work with DEMD and assists Tribes all over the United States of America. He has also assisted indigenous peoples with resource development in Africa and South America. </a:t>
            </a:r>
          </a:p>
          <a:p>
            <a:endParaRPr lang="en-US" dirty="0"/>
          </a:p>
        </p:txBody>
      </p:sp>
      <p:sp>
        <p:nvSpPr>
          <p:cNvPr id="4" name="Title 1">
            <a:extLst>
              <a:ext uri="{FF2B5EF4-FFF2-40B4-BE49-F238E27FC236}">
                <a16:creationId xmlns:a16="http://schemas.microsoft.com/office/drawing/2014/main" id="{D56108DE-5685-467D-A613-C200D218A4E2}"/>
              </a:ext>
            </a:extLst>
          </p:cNvPr>
          <p:cNvSpPr txBox="1">
            <a:spLocks/>
          </p:cNvSpPr>
          <p:nvPr/>
        </p:nvSpPr>
        <p:spPr>
          <a:xfrm>
            <a:off x="7784218" y="1937337"/>
            <a:ext cx="3860936" cy="994188"/>
          </a:xfrm>
          <a:prstGeom prst="rect">
            <a:avLst/>
          </a:prstGeom>
        </p:spPr>
        <p:txBody>
          <a:bodyPr anchor="t"/>
          <a:lstStyle>
            <a:lvl1pPr algn="ctr" defTabSz="457200" rtl="0" eaLnBrk="1" fontAlgn="base" hangingPunct="1">
              <a:spcBef>
                <a:spcPct val="0"/>
              </a:spcBef>
              <a:spcAft>
                <a:spcPct val="0"/>
              </a:spcAft>
              <a:defRPr sz="4000" b="1" kern="1200" cap="none">
                <a:solidFill>
                  <a:srgbClr val="8F1D26"/>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Georgia" pitchFamily="18" charset="0"/>
              </a:defRPr>
            </a:lvl2pPr>
            <a:lvl3pPr algn="ctr" defTabSz="457200" rtl="0" eaLnBrk="1" fontAlgn="base" hangingPunct="1">
              <a:spcBef>
                <a:spcPct val="0"/>
              </a:spcBef>
              <a:spcAft>
                <a:spcPct val="0"/>
              </a:spcAft>
              <a:defRPr sz="4400">
                <a:solidFill>
                  <a:schemeClr val="tx1"/>
                </a:solidFill>
                <a:latin typeface="Georgia" pitchFamily="18" charset="0"/>
              </a:defRPr>
            </a:lvl3pPr>
            <a:lvl4pPr algn="ctr" defTabSz="457200" rtl="0" eaLnBrk="1" fontAlgn="base" hangingPunct="1">
              <a:spcBef>
                <a:spcPct val="0"/>
              </a:spcBef>
              <a:spcAft>
                <a:spcPct val="0"/>
              </a:spcAft>
              <a:defRPr sz="4400">
                <a:solidFill>
                  <a:schemeClr val="tx1"/>
                </a:solidFill>
                <a:latin typeface="Georgia" pitchFamily="18" charset="0"/>
              </a:defRPr>
            </a:lvl4pPr>
            <a:lvl5pPr algn="ctr" defTabSz="457200" rtl="0" eaLnBrk="1" fontAlgn="base" hangingPunct="1">
              <a:spcBef>
                <a:spcPct val="0"/>
              </a:spcBef>
              <a:spcAft>
                <a:spcPct val="0"/>
              </a:spcAft>
              <a:defRPr sz="4400">
                <a:solidFill>
                  <a:schemeClr val="tx1"/>
                </a:solidFill>
                <a:latin typeface="Georgia" pitchFamily="18" charset="0"/>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E77B0"/>
                </a:solidFill>
                <a:effectLst/>
                <a:uLnTx/>
                <a:uFillTx/>
                <a:latin typeface="Calibri" panose="020F0502020204030204" pitchFamily="34" charset="0"/>
                <a:ea typeface="+mj-ea"/>
                <a:cs typeface="Calibri" panose="020F0502020204030204" pitchFamily="34" charset="0"/>
              </a:rPr>
              <a:t>Dennis </a:t>
            </a:r>
            <a:r>
              <a:rPr kumimoji="0" lang="en-US" sz="2000" b="1" i="0" u="none" strike="noStrike" kern="1200" cap="none" spc="0" normalizeH="0" baseline="0" noProof="0" dirty="0" err="1">
                <a:ln>
                  <a:noFill/>
                </a:ln>
                <a:solidFill>
                  <a:srgbClr val="2E77B0"/>
                </a:solidFill>
                <a:effectLst/>
                <a:uLnTx/>
                <a:uFillTx/>
                <a:latin typeface="Calibri" panose="020F0502020204030204" pitchFamily="34" charset="0"/>
                <a:ea typeface="+mj-ea"/>
                <a:cs typeface="Calibri" panose="020F0502020204030204" pitchFamily="34" charset="0"/>
              </a:rPr>
              <a:t>Bodenchuk</a:t>
            </a:r>
            <a:r>
              <a:rPr kumimoji="0" lang="en-US" sz="2000" b="1" i="0" u="none" strike="noStrike" kern="1200" cap="none" spc="0" normalizeH="0" baseline="0" noProof="0" dirty="0">
                <a:ln>
                  <a:noFill/>
                </a:ln>
                <a:solidFill>
                  <a:srgbClr val="2E77B0"/>
                </a:solidFill>
                <a:effectLst/>
                <a:uLnTx/>
                <a:uFillTx/>
                <a:latin typeface="Calibri" panose="020F0502020204030204" pitchFamily="34" charset="0"/>
                <a:ea typeface="+mj-ea"/>
                <a:cs typeface="Calibri" panose="020F0502020204030204" pitchFamily="34" charset="0"/>
              </a:rPr>
              <a:t> </a:t>
            </a:r>
            <a:r>
              <a:rPr kumimoji="0" lang="en-US" sz="1600" b="0" i="1" u="none" strike="noStrike" kern="1200" cap="all" spc="0" normalizeH="0" baseline="0" noProof="0" dirty="0">
                <a:ln>
                  <a:noFill/>
                </a:ln>
                <a:solidFill>
                  <a:srgbClr val="999999"/>
                </a:solidFill>
                <a:effectLst/>
                <a:uLnTx/>
                <a:uFillTx/>
                <a:latin typeface="Calibri" panose="020F0502020204030204" pitchFamily="34" charset="0"/>
                <a:ea typeface="+mj-ea"/>
                <a:cs typeface="Calibri" panose="020F0502020204030204" pitchFamily="34" charset="0"/>
              </a:rPr>
              <a:t>Roman/Slavic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8F1D26"/>
                </a:solidFill>
                <a:effectLst/>
                <a:uLnTx/>
                <a:uFillTx/>
                <a:latin typeface="Calibri" panose="020F0502020204030204" pitchFamily="34" charset="0"/>
                <a:ea typeface="+mj-ea"/>
                <a:cs typeface="Calibri" panose="020F0502020204030204" pitchFamily="34" charset="0"/>
              </a:rPr>
              <a:t>Deputy Division Chief (Acting)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8F1D26"/>
                </a:solidFill>
                <a:effectLst/>
                <a:uLnTx/>
                <a:uFillTx/>
                <a:latin typeface="Calibri" panose="020F0502020204030204" pitchFamily="34" charset="0"/>
                <a:ea typeface="+mj-ea"/>
                <a:cs typeface="Calibri" panose="020F0502020204030204" pitchFamily="34" charset="0"/>
              </a:rPr>
              <a:t>Branch Chief – Solid Minerals</a:t>
            </a:r>
          </a:p>
          <a:p>
            <a:r>
              <a:rPr lang="en-US" sz="2000" dirty="0">
                <a:solidFill>
                  <a:srgbClr val="8F1D26"/>
                </a:solidFill>
              </a:rPr>
              <a:t>   </a:t>
            </a:r>
          </a:p>
          <a:p>
            <a:r>
              <a:rPr lang="en-US" sz="2000" dirty="0">
                <a:solidFill>
                  <a:srgbClr val="2E77B0"/>
                </a:solidFill>
              </a:rPr>
              <a:t>  </a:t>
            </a:r>
          </a:p>
        </p:txBody>
      </p:sp>
      <p:pic>
        <p:nvPicPr>
          <p:cNvPr id="5" name="Picture Placeholder 4">
            <a:extLst>
              <a:ext uri="{FF2B5EF4-FFF2-40B4-BE49-F238E27FC236}">
                <a16:creationId xmlns:a16="http://schemas.microsoft.com/office/drawing/2014/main" id="{CAE9AA00-0AED-4F96-BCAB-F3E66C4AEBB5}"/>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4769" r="4769"/>
          <a:stretch/>
        </p:blipFill>
        <p:spPr>
          <a:xfrm>
            <a:off x="5011738" y="1349375"/>
            <a:ext cx="2168525" cy="2170113"/>
          </a:xfrm>
          <a:prstGeom prst="rect">
            <a:avLst/>
          </a:prstGeom>
        </p:spPr>
      </p:pic>
    </p:spTree>
    <p:extLst>
      <p:ext uri="{BB962C8B-B14F-4D97-AF65-F5344CB8AC3E}">
        <p14:creationId xmlns:p14="http://schemas.microsoft.com/office/powerpoint/2010/main" val="80113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1051315"/>
            <a:ext cx="11582400" cy="860425"/>
          </a:xfrm>
        </p:spPr>
        <p:txBody>
          <a:bodyPr/>
          <a:lstStyle/>
          <a:p>
            <a:r>
              <a:rPr lang="en-US" sz="4000" b="1" dirty="0">
                <a:solidFill>
                  <a:srgbClr val="007172"/>
                </a:solidFill>
                <a:latin typeface="Calibri" panose="020F0502020204030204" pitchFamily="34" charset="0"/>
                <a:cs typeface="Calibri" panose="020F0502020204030204" pitchFamily="34" charset="0"/>
              </a:rPr>
              <a:t>Aggregate:  Why isn’t it marketed like gas or tobacco?</a:t>
            </a:r>
          </a:p>
        </p:txBody>
      </p:sp>
      <p:sp>
        <p:nvSpPr>
          <p:cNvPr id="3" name="Content Placeholder 2"/>
          <p:cNvSpPr>
            <a:spLocks noGrp="1"/>
          </p:cNvSpPr>
          <p:nvPr>
            <p:ph idx="1"/>
          </p:nvPr>
        </p:nvSpPr>
        <p:spPr/>
        <p:txBody>
          <a:bodyPr/>
          <a:lstStyle/>
          <a:p>
            <a:pPr marL="0" indent="0">
              <a:buNone/>
            </a:pPr>
            <a:r>
              <a:rPr lang="en-US" sz="3400" dirty="0">
                <a:solidFill>
                  <a:schemeClr val="tx1"/>
                </a:solidFill>
                <a:latin typeface="Calibri" panose="020F0502020204030204" pitchFamily="34" charset="0"/>
                <a:cs typeface="Calibri" panose="020F0502020204030204" pitchFamily="34" charset="0"/>
              </a:rPr>
              <a:t>There is no good reason. It absolutely should. </a:t>
            </a:r>
          </a:p>
          <a:p>
            <a:pPr>
              <a:buFont typeface="Franklin Gothic Book" panose="020B0503020102020204" pitchFamily="34" charset="0"/>
              <a:buChar char="»"/>
            </a:pPr>
            <a:endParaRPr lang="en-US" b="0" dirty="0">
              <a:solidFill>
                <a:schemeClr val="tx1"/>
              </a:solidFill>
            </a:endParaRPr>
          </a:p>
          <a:p>
            <a:pPr>
              <a:spcBef>
                <a:spcPts val="800"/>
              </a:spcBef>
              <a:buFont typeface="Franklin Gothic Book" panose="020B0503020102020204" pitchFamily="34" charset="0"/>
              <a:buChar char="»"/>
            </a:pPr>
            <a:r>
              <a:rPr lang="en-US" b="0" dirty="0">
                <a:solidFill>
                  <a:schemeClr val="tx1"/>
                </a:solidFill>
              </a:rPr>
              <a:t>Aggregate production shares the one economic parameter that allows Tribes to corner the market on gas and tobacco.</a:t>
            </a:r>
          </a:p>
          <a:p>
            <a:pPr>
              <a:spcBef>
                <a:spcPts val="800"/>
              </a:spcBef>
              <a:buFont typeface="Franklin Gothic Book" panose="020B0503020102020204" pitchFamily="34" charset="0"/>
              <a:buChar char="»"/>
            </a:pPr>
            <a:r>
              <a:rPr lang="en-US" b="0" dirty="0">
                <a:solidFill>
                  <a:schemeClr val="tx1"/>
                </a:solidFill>
              </a:rPr>
              <a:t>That shared economic parameter is the inherent tax advantages of Tribes compared to non-Indian owned businesses. </a:t>
            </a:r>
          </a:p>
        </p:txBody>
      </p:sp>
    </p:spTree>
    <p:extLst>
      <p:ext uri="{BB962C8B-B14F-4D97-AF65-F5344CB8AC3E}">
        <p14:creationId xmlns:p14="http://schemas.microsoft.com/office/powerpoint/2010/main" val="415859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8B0F-EBA8-4995-931A-31D64F113756}"/>
              </a:ext>
            </a:extLst>
          </p:cNvPr>
          <p:cNvSpPr>
            <a:spLocks noGrp="1"/>
          </p:cNvSpPr>
          <p:nvPr>
            <p:ph type="title"/>
          </p:nvPr>
        </p:nvSpPr>
        <p:spPr/>
        <p:txBody>
          <a:bodyPr/>
          <a:lstStyle/>
          <a:p>
            <a:r>
              <a:rPr lang="en-US" altLang="en-US" sz="4000" b="1" dirty="0">
                <a:solidFill>
                  <a:srgbClr val="007172"/>
                </a:solidFill>
                <a:latin typeface="Calibri" panose="020F0502020204030204" pitchFamily="34" charset="0"/>
                <a:cs typeface="Calibri" panose="020F0502020204030204" pitchFamily="34" charset="0"/>
              </a:rPr>
              <a:t>Inherent Economic Advantage</a:t>
            </a:r>
            <a:endParaRPr lang="en-US" sz="40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2CF5B63-4C82-489C-BD26-6D8B2A4E4184}"/>
              </a:ext>
            </a:extLst>
          </p:cNvPr>
          <p:cNvSpPr>
            <a:spLocks noGrp="1"/>
          </p:cNvSpPr>
          <p:nvPr>
            <p:ph idx="1"/>
          </p:nvPr>
        </p:nvSpPr>
        <p:spPr/>
        <p:txBody>
          <a:bodyPr lIns="91440" tIns="45720" rIns="91440" bIns="45720" anchor="t"/>
          <a:lstStyle/>
          <a:p>
            <a:pPr marL="0" indent="0">
              <a:buNone/>
            </a:pPr>
            <a:r>
              <a:rPr lang="en-US" sz="2600" dirty="0">
                <a:solidFill>
                  <a:srgbClr val="007172"/>
                </a:solidFill>
                <a:latin typeface="Calibri" panose="020F0502020204030204" pitchFamily="34" charset="0"/>
                <a:cs typeface="Calibri" panose="020F0502020204030204" pitchFamily="34" charset="0"/>
              </a:rPr>
              <a:t>By using all its inherent economic advantages, a Tribe is poised to be a serious competitor in the aggregate market.  Some of these advantages are:</a:t>
            </a:r>
            <a:endParaRPr lang="en-US" dirty="0"/>
          </a:p>
          <a:p>
            <a:pPr lvl="1"/>
            <a:r>
              <a:rPr lang="en-US" sz="2400" dirty="0">
                <a:latin typeface="Calibri" panose="020F0502020204030204" pitchFamily="34" charset="0"/>
                <a:cs typeface="Calibri" panose="020F0502020204030204" pitchFamily="34" charset="0"/>
              </a:rPr>
              <a:t>Inherent Tax Structure benefits  </a:t>
            </a:r>
          </a:p>
          <a:p>
            <a:pPr lvl="1"/>
            <a:r>
              <a:rPr lang="en-US" sz="2400" dirty="0">
                <a:latin typeface="Calibri" panose="020F0502020204030204" pitchFamily="34" charset="0"/>
                <a:cs typeface="Calibri" panose="020F0502020204030204" pitchFamily="34" charset="0"/>
              </a:rPr>
              <a:t>Ability to establish Enterprise Zones</a:t>
            </a:r>
          </a:p>
          <a:p>
            <a:pPr lvl="1"/>
            <a:r>
              <a:rPr lang="en-US" sz="2400" dirty="0">
                <a:latin typeface="Calibri" panose="020F0502020204030204" pitchFamily="34" charset="0"/>
                <a:cs typeface="Calibri" panose="020F0502020204030204" pitchFamily="34" charset="0"/>
              </a:rPr>
              <a:t>Qualifying for Disadvantaged Business status</a:t>
            </a:r>
          </a:p>
          <a:p>
            <a:pPr lvl="2">
              <a:buFont typeface="Courier New" panose="02070309020205020404" pitchFamily="49" charset="0"/>
              <a:buChar char="o"/>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Disadvantaged Business Enterprise (DBE) program –Department of Transportation</a:t>
            </a:r>
          </a:p>
          <a:p>
            <a:pPr lvl="2">
              <a:buFont typeface="Courier New" panose="02070309020205020404" pitchFamily="49" charset="0"/>
              <a:buChar char="o"/>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Small Disadvantaged Business (SDB) program	</a:t>
            </a:r>
          </a:p>
          <a:p>
            <a:pPr marL="0" marR="0" lvl="0" indent="0" algn="l" defTabSz="914400" rtl="0" eaLnBrk="1" fontAlgn="auto" latinLnBrk="0" hangingPunct="1">
              <a:lnSpc>
                <a:spcPct val="100000"/>
              </a:lnSpc>
              <a:spcBef>
                <a:spcPts val="700"/>
              </a:spcBef>
              <a:spcAft>
                <a:spcPts val="7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Equivalent state programs</a:t>
            </a:r>
          </a:p>
          <a:p>
            <a:pPr lvl="1"/>
            <a:endParaRPr lang="en-US" sz="2400" dirty="0">
              <a:latin typeface="Calibri" panose="020F0502020204030204" pitchFamily="34" charset="0"/>
              <a:cs typeface="Calibri" panose="020F0502020204030204" pitchFamily="34" charset="0"/>
            </a:endParaRPr>
          </a:p>
          <a:p>
            <a:pPr lvl="1"/>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325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C03AA-9261-4CB7-8AE5-56636F1EB91B}"/>
              </a:ext>
            </a:extLst>
          </p:cNvPr>
          <p:cNvSpPr/>
          <p:nvPr/>
        </p:nvSpPr>
        <p:spPr>
          <a:xfrm>
            <a:off x="3261814" y="1018310"/>
            <a:ext cx="7963470" cy="5361708"/>
          </a:xfrm>
          <a:prstGeom prst="rect">
            <a:avLst/>
          </a:prstGeom>
          <a:solidFill>
            <a:srgbClr val="007172"/>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5" name="Table 4">
            <a:extLst>
              <a:ext uri="{FF2B5EF4-FFF2-40B4-BE49-F238E27FC236}">
                <a16:creationId xmlns:a16="http://schemas.microsoft.com/office/drawing/2014/main" id="{5C2E5DA7-6D46-4505-BE0A-DEC83ABA310F}"/>
              </a:ext>
            </a:extLst>
          </p:cNvPr>
          <p:cNvGraphicFramePr>
            <a:graphicFrameLocks noGrp="1"/>
          </p:cNvGraphicFramePr>
          <p:nvPr>
            <p:extLst>
              <p:ext uri="{D42A27DB-BD31-4B8C-83A1-F6EECF244321}">
                <p14:modId xmlns:p14="http://schemas.microsoft.com/office/powerpoint/2010/main" val="1215443197"/>
              </p:ext>
            </p:extLst>
          </p:nvPr>
        </p:nvGraphicFramePr>
        <p:xfrm>
          <a:off x="3331261" y="1268896"/>
          <a:ext cx="7726908" cy="5435546"/>
        </p:xfrm>
        <a:graphic>
          <a:graphicData uri="http://schemas.openxmlformats.org/drawingml/2006/table">
            <a:tbl>
              <a:tblPr/>
              <a:tblGrid>
                <a:gridCol w="5374589">
                  <a:extLst>
                    <a:ext uri="{9D8B030D-6E8A-4147-A177-3AD203B41FA5}">
                      <a16:colId xmlns:a16="http://schemas.microsoft.com/office/drawing/2014/main" val="2384965293"/>
                    </a:ext>
                  </a:extLst>
                </a:gridCol>
                <a:gridCol w="1063158">
                  <a:extLst>
                    <a:ext uri="{9D8B030D-6E8A-4147-A177-3AD203B41FA5}">
                      <a16:colId xmlns:a16="http://schemas.microsoft.com/office/drawing/2014/main" val="2649674692"/>
                    </a:ext>
                  </a:extLst>
                </a:gridCol>
                <a:gridCol w="1289161">
                  <a:extLst>
                    <a:ext uri="{9D8B030D-6E8A-4147-A177-3AD203B41FA5}">
                      <a16:colId xmlns:a16="http://schemas.microsoft.com/office/drawing/2014/main" val="2057270117"/>
                    </a:ext>
                  </a:extLst>
                </a:gridCol>
              </a:tblGrid>
              <a:tr h="356870">
                <a:tc gridSpan="3">
                  <a:txBody>
                    <a:bodyPr/>
                    <a:lstStyle/>
                    <a:p>
                      <a:pPr algn="ctr" fontAlgn="b"/>
                      <a:r>
                        <a:rPr lang="en-US" sz="1000" b="1" i="0" u="none" strike="noStrike">
                          <a:solidFill>
                            <a:schemeClr val="bg1"/>
                          </a:solidFill>
                          <a:effectLst/>
                          <a:latin typeface="+mn-lt"/>
                        </a:rPr>
                        <a:t>Competitive Sand and Gravel Operation - Price Analysis – California (City Specific)                                    100,000 Ton per Year</a:t>
                      </a:r>
                    </a:p>
                  </a:txBody>
                  <a:tcPr marL="82056" marR="82056" marT="41028" marB="41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3483036"/>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chemeClr val="bg1"/>
                          </a:solidFill>
                          <a:effectLst/>
                          <a:latin typeface="+mn-lt"/>
                        </a:rPr>
                        <a:t>Used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chemeClr val="bg1"/>
                          </a:solidFill>
                          <a:effectLst/>
                          <a:latin typeface="+mn-lt"/>
                        </a:rPr>
                        <a:t>Used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58271631"/>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Equipment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Equipment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99275522"/>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Lease</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Purchase</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7474937"/>
                  </a:ext>
                </a:extLst>
              </a:tr>
              <a:tr h="17291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Scenario</a:t>
                      </a:r>
                    </a:p>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Assumptions:  100,000 tons annual production;    8.0% profit in each scenario</a:t>
                      </a:r>
                    </a:p>
                    <a:p>
                      <a:pPr algn="l" fontAlgn="b"/>
                      <a:r>
                        <a:rPr lang="en-US" sz="500" b="0" i="0" u="none" strike="noStrike" dirty="0">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5-Year Term</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7 Year Loan</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69872725"/>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28697078"/>
                  </a:ext>
                </a:extLst>
              </a:tr>
              <a:tr h="172910">
                <a:tc>
                  <a:txBody>
                    <a:bodyPr/>
                    <a:lstStyle/>
                    <a:p>
                      <a:pPr algn="ctr" fontAlgn="b"/>
                      <a:r>
                        <a:rPr lang="en-US" sz="1200" b="1" i="0" u="none" strike="noStrike">
                          <a:solidFill>
                            <a:schemeClr val="bg1"/>
                          </a:solidFill>
                          <a:effectLst/>
                          <a:latin typeface="+mn-lt"/>
                        </a:rPr>
                        <a:t>Scenario</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940198"/>
                  </a:ext>
                </a:extLst>
              </a:tr>
              <a:tr h="172910">
                <a:tc>
                  <a:txBody>
                    <a:bodyPr/>
                    <a:lstStyle/>
                    <a:p>
                      <a:pPr algn="l" fontAlgn="b"/>
                      <a:r>
                        <a:rPr lang="en-US" sz="1200" b="1" i="0" u="none" strike="noStrike" dirty="0">
                          <a:solidFill>
                            <a:schemeClr val="bg1"/>
                          </a:solidFill>
                          <a:effectLst/>
                          <a:latin typeface="+mn-lt"/>
                        </a:rPr>
                        <a:t>Case 1: Tribe Hires Contract Miner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$8.97</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200" b="1" i="0" u="none" strike="noStrike">
                          <a:solidFill>
                            <a:srgbClr val="007172"/>
                          </a:solidFill>
                          <a:effectLst/>
                          <a:latin typeface="+mn-lt"/>
                        </a:rPr>
                        <a:t>$10.31</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4071913486"/>
                  </a:ext>
                </a:extLst>
              </a:tr>
              <a:tr h="172910">
                <a:tc>
                  <a:txBody>
                    <a:bodyPr/>
                    <a:lstStyle/>
                    <a:p>
                      <a:pPr algn="l"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2961574624"/>
                  </a:ext>
                </a:extLst>
              </a:tr>
              <a:tr h="172910">
                <a:tc>
                  <a:txBody>
                    <a:bodyPr/>
                    <a:lstStyle/>
                    <a:p>
                      <a:pPr algn="l" fontAlgn="b"/>
                      <a:r>
                        <a:rPr lang="en-US" sz="1200" b="1" i="0" u="none" strike="noStrike" dirty="0">
                          <a:solidFill>
                            <a:schemeClr val="bg1"/>
                          </a:solidFill>
                          <a:effectLst/>
                          <a:latin typeface="+mn-lt"/>
                        </a:rPr>
                        <a:t>Case 2: 100% Tribally Owned and Operated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$8.05</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1200" b="1" i="0" u="none" strike="noStrike">
                          <a:solidFill>
                            <a:srgbClr val="007172"/>
                          </a:solidFill>
                          <a:effectLst/>
                          <a:latin typeface="+mn-lt"/>
                        </a:rPr>
                        <a:t>$9.40</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extLst>
                  <a:ext uri="{0D108BD9-81ED-4DB2-BD59-A6C34878D82A}">
                    <a16:rowId xmlns:a16="http://schemas.microsoft.com/office/drawing/2014/main" val="1332896728"/>
                  </a:ext>
                </a:extLst>
              </a:tr>
              <a:tr h="172910">
                <a:tc>
                  <a:txBody>
                    <a:bodyPr/>
                    <a:lstStyle/>
                    <a:p>
                      <a:pPr algn="l"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extLst>
                  <a:ext uri="{0D108BD9-81ED-4DB2-BD59-A6C34878D82A}">
                    <a16:rowId xmlns:a16="http://schemas.microsoft.com/office/drawing/2014/main" val="2075241673"/>
                  </a:ext>
                </a:extLst>
              </a:tr>
              <a:tr h="172910">
                <a:tc>
                  <a:txBody>
                    <a:bodyPr/>
                    <a:lstStyle/>
                    <a:p>
                      <a:pPr algn="l" fontAlgn="b"/>
                      <a:r>
                        <a:rPr lang="en-US" sz="1200" b="1" i="0" u="none" strike="noStrike" dirty="0">
                          <a:solidFill>
                            <a:schemeClr val="bg1"/>
                          </a:solidFill>
                          <a:effectLst/>
                          <a:latin typeface="+mn-lt"/>
                        </a:rPr>
                        <a:t>Case 3: 100% Company Owned and Operated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$11.71</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en-US" sz="1200" b="1" i="0" u="none" strike="noStrike">
                          <a:solidFill>
                            <a:srgbClr val="007172"/>
                          </a:solidFill>
                          <a:effectLst/>
                          <a:latin typeface="+mn-lt"/>
                        </a:rPr>
                        <a:t>$13.54</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val="3595005508"/>
                  </a:ext>
                </a:extLst>
              </a:tr>
              <a:tr h="172910">
                <a:tc>
                  <a:txBody>
                    <a:bodyPr/>
                    <a:lstStyle/>
                    <a:p>
                      <a:pPr algn="l"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val="1454855668"/>
                  </a:ext>
                </a:extLst>
              </a:tr>
              <a:tr h="172910">
                <a:tc>
                  <a:txBody>
                    <a:bodyPr/>
                    <a:lstStyle/>
                    <a:p>
                      <a:pPr algn="l"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3910830"/>
                  </a:ext>
                </a:extLst>
              </a:tr>
              <a:tr h="172910">
                <a:tc>
                  <a:txBody>
                    <a:bodyPr/>
                    <a:lstStyle/>
                    <a:p>
                      <a:pPr algn="l" fontAlgn="b"/>
                      <a:r>
                        <a:rPr lang="en-US" sz="1200" b="1" i="0" u="none" strike="noStrike" dirty="0">
                          <a:solidFill>
                            <a:schemeClr val="bg1"/>
                          </a:solidFill>
                          <a:effectLst/>
                          <a:latin typeface="+mn-lt"/>
                        </a:rPr>
                        <a:t>Profit Margin: Case 3  Minus Case 1  </a:t>
                      </a:r>
                      <a:r>
                        <a:rPr lang="en-US" sz="1400" b="1" i="0" u="none" strike="noStrike" dirty="0">
                          <a:solidFill>
                            <a:srgbClr val="FFFF00"/>
                          </a:solidFill>
                          <a:effectLst/>
                          <a:latin typeface="+mn-lt"/>
                        </a:rPr>
                        <a:t>Tribe Hires Contract Miner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$2.74</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$3.23</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600630"/>
                  </a:ext>
                </a:extLst>
              </a:tr>
              <a:tr h="248799">
                <a:tc>
                  <a:txBody>
                    <a:bodyPr/>
                    <a:lstStyle/>
                    <a:p>
                      <a:pPr algn="l" fontAlgn="b"/>
                      <a:endParaRPr lang="en-US" sz="1200" b="0" i="0" u="none" strike="noStrike" dirty="0">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882045"/>
                  </a:ext>
                </a:extLst>
              </a:tr>
              <a:tr h="172910">
                <a:tc>
                  <a:txBody>
                    <a:bodyPr/>
                    <a:lstStyle/>
                    <a:p>
                      <a:pPr algn="l" fontAlgn="b"/>
                      <a:r>
                        <a:rPr lang="en-US" sz="1200" b="1" i="0" u="none" strike="noStrike" dirty="0">
                          <a:solidFill>
                            <a:schemeClr val="bg1"/>
                          </a:solidFill>
                          <a:effectLst/>
                          <a:latin typeface="+mn-lt"/>
                        </a:rPr>
                        <a:t>Profit Margin: Case 3 Minus Case 2  </a:t>
                      </a:r>
                      <a:r>
                        <a:rPr lang="en-US" sz="1400" b="1" i="0" u="none" strike="noStrike" dirty="0">
                          <a:solidFill>
                            <a:srgbClr val="FFFF00"/>
                          </a:solidFill>
                          <a:effectLst/>
                          <a:latin typeface="+mn-lt"/>
                        </a:rPr>
                        <a:t>Tribally Owned and Operated</a:t>
                      </a:r>
                      <a:endParaRPr lang="en-US" sz="1400" b="1" i="0" u="none" strike="noStrike" dirty="0">
                        <a:solidFill>
                          <a:schemeClr val="bg1"/>
                        </a:solidFill>
                        <a:effectLst/>
                        <a:latin typeface="+mn-lt"/>
                      </a:endParaRP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$3.66</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$4.14</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151989"/>
                  </a:ext>
                </a:extLst>
              </a:tr>
              <a:tr h="172910">
                <a:tc>
                  <a:txBody>
                    <a:bodyPr/>
                    <a:lstStyle/>
                    <a:p>
                      <a:pPr algn="l"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26820165"/>
                  </a:ext>
                </a:extLst>
              </a:tr>
              <a:tr h="172910">
                <a:tc>
                  <a:txBody>
                    <a:bodyPr/>
                    <a:lstStyle/>
                    <a:p>
                      <a:pPr algn="l" fontAlgn="b"/>
                      <a:r>
                        <a:rPr lang="en-US" sz="1200" b="0" i="0" u="none" strike="noStrike">
                          <a:solidFill>
                            <a:schemeClr val="bg1"/>
                          </a:solidFill>
                          <a:effectLst/>
                          <a:latin typeface="+mn-lt"/>
                        </a:rPr>
                        <a:t>* Profit/Total Cost= 8%</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1057047826"/>
                  </a:ext>
                </a:extLst>
              </a:tr>
              <a:tr h="74499">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216089834"/>
                  </a:ext>
                </a:extLst>
              </a:tr>
              <a:tr h="74499">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3655531867"/>
                  </a:ext>
                </a:extLst>
              </a:tr>
              <a:tr h="172910">
                <a:tc>
                  <a:txBody>
                    <a:bodyPr/>
                    <a:lstStyle/>
                    <a:p>
                      <a:pPr algn="l" fontAlgn="b"/>
                      <a:r>
                        <a:rPr lang="en-US" sz="1200" b="0" i="0" u="none" strike="noStrike">
                          <a:solidFill>
                            <a:schemeClr val="bg1"/>
                          </a:solidFill>
                          <a:effectLst/>
                          <a:latin typeface="+mn-lt"/>
                        </a:rPr>
                        <a:t>California Taxes:</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48510906"/>
                  </a:ext>
                </a:extLst>
              </a:tr>
              <a:tr h="172910">
                <a:tc>
                  <a:txBody>
                    <a:bodyPr/>
                    <a:lstStyle/>
                    <a:p>
                      <a:pPr algn="l" fontAlgn="b"/>
                      <a:r>
                        <a:rPr lang="en-US" sz="1200" b="0" i="0" u="none" strike="noStrike">
                          <a:solidFill>
                            <a:schemeClr val="bg1"/>
                          </a:solidFill>
                          <a:effectLst/>
                          <a:latin typeface="+mn-lt"/>
                        </a:rPr>
                        <a:t>1. INCOME TAX- 8.84%</a:t>
                      </a:r>
                    </a:p>
                  </a:txBody>
                  <a:tcPr marL="4559" marR="4559" marT="4559" marB="0" anchor="b">
                    <a:lnL>
                      <a:noFill/>
                    </a:lnL>
                    <a:lnR>
                      <a:noFill/>
                    </a:lnR>
                    <a:lnT>
                      <a:noFill/>
                    </a:lnT>
                    <a:lnB>
                      <a:noFill/>
                    </a:lnB>
                  </a:tcPr>
                </a:tc>
                <a:tc>
                  <a:txBody>
                    <a:bodyPr/>
                    <a:lstStyle/>
                    <a:p>
                      <a:pPr algn="l" fontAlgn="b"/>
                      <a:r>
                        <a:rPr lang="en-US" sz="500" b="0" i="0" u="none" strike="noStrike">
                          <a:solidFill>
                            <a:schemeClr val="bg1"/>
                          </a:solidFill>
                          <a:effectLst/>
                          <a:latin typeface="+mn-lt"/>
                        </a:rPr>
                        <a:t>-</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140160502"/>
                  </a:ext>
                </a:extLst>
              </a:tr>
              <a:tr h="172910">
                <a:tc>
                  <a:txBody>
                    <a:bodyPr/>
                    <a:lstStyle/>
                    <a:p>
                      <a:pPr algn="l" fontAlgn="b"/>
                      <a:r>
                        <a:rPr lang="en-US" sz="1200" b="0" i="0" u="none" strike="noStrike">
                          <a:solidFill>
                            <a:schemeClr val="bg1"/>
                          </a:solidFill>
                          <a:effectLst/>
                          <a:latin typeface="+mn-lt"/>
                        </a:rPr>
                        <a:t>2. SALES AND USE TAX: STATE TAX 7.5%</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395327539"/>
                  </a:ext>
                </a:extLst>
              </a:tr>
              <a:tr h="178941">
                <a:tc>
                  <a:txBody>
                    <a:bodyPr/>
                    <a:lstStyle/>
                    <a:p>
                      <a:pPr algn="l" fontAlgn="b"/>
                      <a:r>
                        <a:rPr lang="en-US" sz="1100" b="0" i="0" u="none" strike="noStrike">
                          <a:solidFill>
                            <a:schemeClr val="bg1"/>
                          </a:solidFill>
                          <a:effectLst/>
                          <a:latin typeface="+mn-lt"/>
                        </a:rPr>
                        <a:t>3. PROPERTY TAX CALCULATION - PRESENT VALUE OF OPERATION TIMES 1.06%</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3539146373"/>
                  </a:ext>
                </a:extLst>
              </a:tr>
              <a:tr h="178941">
                <a:tc>
                  <a:txBody>
                    <a:bodyPr/>
                    <a:lstStyle/>
                    <a:p>
                      <a:pPr algn="l" fontAlgn="b"/>
                      <a:r>
                        <a:rPr lang="en-US" sz="1200" b="0" i="0" u="none" strike="noStrike">
                          <a:solidFill>
                            <a:schemeClr val="bg1"/>
                          </a:solidFill>
                          <a:effectLst/>
                          <a:latin typeface="+mn-lt"/>
                        </a:rPr>
                        <a:t>4. SALES TAX ON MINING EQUIPMENT</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140225827"/>
                  </a:ext>
                </a:extLst>
              </a:tr>
              <a:tr h="172910">
                <a:tc>
                  <a:txBody>
                    <a:bodyPr/>
                    <a:lstStyle/>
                    <a:p>
                      <a:pPr algn="l" fontAlgn="b"/>
                      <a:r>
                        <a:rPr lang="en-US" sz="1200" b="0" i="0" u="none" strike="noStrike">
                          <a:solidFill>
                            <a:schemeClr val="bg1"/>
                          </a:solidFill>
                          <a:effectLst/>
                          <a:latin typeface="+mn-lt"/>
                        </a:rPr>
                        <a:t>5. CITY TAX 7.3%</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dirty="0">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1043258146"/>
                  </a:ext>
                </a:extLst>
              </a:tr>
            </a:tbl>
          </a:graphicData>
        </a:graphic>
      </p:graphicFrame>
      <p:sp>
        <p:nvSpPr>
          <p:cNvPr id="6" name="Title 1">
            <a:extLst>
              <a:ext uri="{FF2B5EF4-FFF2-40B4-BE49-F238E27FC236}">
                <a16:creationId xmlns:a16="http://schemas.microsoft.com/office/drawing/2014/main" id="{57B6E7A7-0832-426E-A54A-CAE1ED81BDAA}"/>
              </a:ext>
            </a:extLst>
          </p:cNvPr>
          <p:cNvSpPr txBox="1">
            <a:spLocks/>
          </p:cNvSpPr>
          <p:nvPr/>
        </p:nvSpPr>
        <p:spPr bwMode="auto">
          <a:xfrm>
            <a:off x="3261813" y="1"/>
            <a:ext cx="8296681" cy="85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sz="32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SPECIFIC STATE EXAMPLES: California</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979035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C03AA-9261-4CB7-8AE5-56636F1EB91B}"/>
              </a:ext>
            </a:extLst>
          </p:cNvPr>
          <p:cNvSpPr/>
          <p:nvPr/>
        </p:nvSpPr>
        <p:spPr>
          <a:xfrm>
            <a:off x="3261814" y="1018310"/>
            <a:ext cx="7963470" cy="5361708"/>
          </a:xfrm>
          <a:prstGeom prst="rect">
            <a:avLst/>
          </a:prstGeom>
          <a:solidFill>
            <a:srgbClr val="007172"/>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5" name="Table 4">
            <a:extLst>
              <a:ext uri="{FF2B5EF4-FFF2-40B4-BE49-F238E27FC236}">
                <a16:creationId xmlns:a16="http://schemas.microsoft.com/office/drawing/2014/main" id="{5C2E5DA7-6D46-4505-BE0A-DEC83ABA310F}"/>
              </a:ext>
            </a:extLst>
          </p:cNvPr>
          <p:cNvGraphicFramePr>
            <a:graphicFrameLocks noGrp="1"/>
          </p:cNvGraphicFramePr>
          <p:nvPr>
            <p:extLst>
              <p:ext uri="{D42A27DB-BD31-4B8C-83A1-F6EECF244321}">
                <p14:modId xmlns:p14="http://schemas.microsoft.com/office/powerpoint/2010/main" val="1570430260"/>
              </p:ext>
            </p:extLst>
          </p:nvPr>
        </p:nvGraphicFramePr>
        <p:xfrm>
          <a:off x="3331261" y="1268896"/>
          <a:ext cx="7726908" cy="5320019"/>
        </p:xfrm>
        <a:graphic>
          <a:graphicData uri="http://schemas.openxmlformats.org/drawingml/2006/table">
            <a:tbl>
              <a:tblPr/>
              <a:tblGrid>
                <a:gridCol w="5374589">
                  <a:extLst>
                    <a:ext uri="{9D8B030D-6E8A-4147-A177-3AD203B41FA5}">
                      <a16:colId xmlns:a16="http://schemas.microsoft.com/office/drawing/2014/main" val="2384965293"/>
                    </a:ext>
                  </a:extLst>
                </a:gridCol>
                <a:gridCol w="1063158">
                  <a:extLst>
                    <a:ext uri="{9D8B030D-6E8A-4147-A177-3AD203B41FA5}">
                      <a16:colId xmlns:a16="http://schemas.microsoft.com/office/drawing/2014/main" val="2649674692"/>
                    </a:ext>
                  </a:extLst>
                </a:gridCol>
                <a:gridCol w="1289161">
                  <a:extLst>
                    <a:ext uri="{9D8B030D-6E8A-4147-A177-3AD203B41FA5}">
                      <a16:colId xmlns:a16="http://schemas.microsoft.com/office/drawing/2014/main" val="2057270117"/>
                    </a:ext>
                  </a:extLst>
                </a:gridCol>
              </a:tblGrid>
              <a:tr h="356870">
                <a:tc gridSpan="3">
                  <a:txBody>
                    <a:bodyPr/>
                    <a:lstStyle/>
                    <a:p>
                      <a:pPr algn="ctr" fontAlgn="b"/>
                      <a:r>
                        <a:rPr lang="en-US" sz="1000" b="1" i="0" u="none" strike="noStrike">
                          <a:solidFill>
                            <a:schemeClr val="bg1"/>
                          </a:solidFill>
                          <a:effectLst/>
                          <a:latin typeface="+mn-lt"/>
                        </a:rPr>
                        <a:t>Competitive Sand and Gravel Operation - Price Analysis – Washington State                                                                         100,000 Ton per Year</a:t>
                      </a:r>
                    </a:p>
                  </a:txBody>
                  <a:tcPr marL="82056" marR="82056" marT="41028" marB="41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3483036"/>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chemeClr val="bg1"/>
                          </a:solidFill>
                          <a:effectLst/>
                          <a:latin typeface="+mn-lt"/>
                        </a:rPr>
                        <a:t>Used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chemeClr val="bg1"/>
                          </a:solidFill>
                          <a:effectLst/>
                          <a:latin typeface="+mn-lt"/>
                        </a:rPr>
                        <a:t>Used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58271631"/>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Equipment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Equipment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99275522"/>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Lease</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Purchase</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7474937"/>
                  </a:ext>
                </a:extLst>
              </a:tr>
              <a:tr h="17291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Scenario</a:t>
                      </a:r>
                    </a:p>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Assumptions:  100,000 tons annual production;    8.0% profit in each scenario</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5-Year Term</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7 Year Loan</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69872725"/>
                  </a:ext>
                </a:extLst>
              </a:tr>
              <a:tr h="172910">
                <a:tc>
                  <a:txBody>
                    <a:bodyPr/>
                    <a:lstStyle/>
                    <a:p>
                      <a:pPr algn="l" fontAlgn="b"/>
                      <a:r>
                        <a:rPr lang="en-US" sz="5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28697078"/>
                  </a:ext>
                </a:extLst>
              </a:tr>
              <a:tr h="172910">
                <a:tc>
                  <a:txBody>
                    <a:bodyPr/>
                    <a:lstStyle/>
                    <a:p>
                      <a:pPr algn="ctr" fontAlgn="b"/>
                      <a:r>
                        <a:rPr lang="en-US" sz="1200" b="1" i="0" u="none" strike="noStrike">
                          <a:solidFill>
                            <a:schemeClr val="bg1"/>
                          </a:solidFill>
                          <a:effectLst/>
                          <a:latin typeface="+mn-lt"/>
                        </a:rPr>
                        <a:t>Scenario</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$/T</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940198"/>
                  </a:ext>
                </a:extLst>
              </a:tr>
              <a:tr h="172910">
                <a:tc>
                  <a:txBody>
                    <a:bodyPr/>
                    <a:lstStyle/>
                    <a:p>
                      <a:pPr algn="l" fontAlgn="b"/>
                      <a:r>
                        <a:rPr lang="en-US" sz="1200" b="1" i="0" u="none" strike="noStrike" dirty="0">
                          <a:solidFill>
                            <a:schemeClr val="bg1"/>
                          </a:solidFill>
                          <a:effectLst/>
                          <a:latin typeface="+mn-lt"/>
                        </a:rPr>
                        <a:t>Case 1: Tribe Hires Contract Miner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$8.97</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200" b="1" i="0" u="none" strike="noStrike">
                          <a:solidFill>
                            <a:srgbClr val="007172"/>
                          </a:solidFill>
                          <a:effectLst/>
                          <a:latin typeface="+mn-lt"/>
                        </a:rPr>
                        <a:t>$10.31</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4071913486"/>
                  </a:ext>
                </a:extLst>
              </a:tr>
              <a:tr h="172910">
                <a:tc>
                  <a:txBody>
                    <a:bodyPr/>
                    <a:lstStyle/>
                    <a:p>
                      <a:pPr algn="l"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2961574624"/>
                  </a:ext>
                </a:extLst>
              </a:tr>
              <a:tr h="172910">
                <a:tc>
                  <a:txBody>
                    <a:bodyPr/>
                    <a:lstStyle/>
                    <a:p>
                      <a:pPr algn="l" fontAlgn="b"/>
                      <a:r>
                        <a:rPr lang="en-US" sz="1200" b="1" i="0" u="none" strike="noStrike" dirty="0">
                          <a:solidFill>
                            <a:schemeClr val="bg1"/>
                          </a:solidFill>
                          <a:effectLst/>
                          <a:latin typeface="+mn-lt"/>
                        </a:rPr>
                        <a:t>Case 2: 100% Tribally Owned and Operated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$8.05</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1200" b="1" i="0" u="none" strike="noStrike">
                          <a:solidFill>
                            <a:srgbClr val="007172"/>
                          </a:solidFill>
                          <a:effectLst/>
                          <a:latin typeface="+mn-lt"/>
                        </a:rPr>
                        <a:t>$9.40</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extLst>
                  <a:ext uri="{0D108BD9-81ED-4DB2-BD59-A6C34878D82A}">
                    <a16:rowId xmlns:a16="http://schemas.microsoft.com/office/drawing/2014/main" val="1332896728"/>
                  </a:ext>
                </a:extLst>
              </a:tr>
              <a:tr h="172910">
                <a:tc>
                  <a:txBody>
                    <a:bodyPr/>
                    <a:lstStyle/>
                    <a:p>
                      <a:pPr algn="l" fontAlgn="b"/>
                      <a:r>
                        <a:rPr lang="en-US" sz="1200" b="0" i="0" u="none" strike="noStrike">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extLst>
                  <a:ext uri="{0D108BD9-81ED-4DB2-BD59-A6C34878D82A}">
                    <a16:rowId xmlns:a16="http://schemas.microsoft.com/office/drawing/2014/main" val="2075241673"/>
                  </a:ext>
                </a:extLst>
              </a:tr>
              <a:tr h="172910">
                <a:tc>
                  <a:txBody>
                    <a:bodyPr/>
                    <a:lstStyle/>
                    <a:p>
                      <a:pPr algn="l" fontAlgn="b"/>
                      <a:r>
                        <a:rPr lang="en-US" sz="1200" b="1" i="0" u="none" strike="noStrike" dirty="0">
                          <a:solidFill>
                            <a:schemeClr val="bg1"/>
                          </a:solidFill>
                          <a:effectLst/>
                          <a:latin typeface="+mn-lt"/>
                        </a:rPr>
                        <a:t>Case 3: 100% Company Owned and Operated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$11.45</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en-US" sz="1200" b="1" i="0" u="none" strike="noStrike">
                          <a:solidFill>
                            <a:srgbClr val="007172"/>
                          </a:solidFill>
                          <a:effectLst/>
                          <a:latin typeface="+mn-lt"/>
                        </a:rPr>
                        <a:t>$13.15</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val="3595005508"/>
                  </a:ext>
                </a:extLst>
              </a:tr>
              <a:tr h="172910">
                <a:tc>
                  <a:txBody>
                    <a:bodyPr/>
                    <a:lstStyle/>
                    <a:p>
                      <a:pPr algn="l" fontAlgn="b"/>
                      <a:r>
                        <a:rPr lang="en-US" sz="1200" b="0" i="0" u="none" strike="noStrike" dirty="0">
                          <a:solidFill>
                            <a:schemeClr val="bg1"/>
                          </a:solidFill>
                          <a:effectLst/>
                          <a:latin typeface="+mn-lt"/>
                        </a:rPr>
                        <a:t>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en-US" sz="1200" b="1" i="0" u="none" strike="noStrike">
                          <a:solidFill>
                            <a:srgbClr val="007172"/>
                          </a:solidFill>
                          <a:effectLst/>
                          <a:latin typeface="+mn-lt"/>
                        </a:rPr>
                        <a:t>8.0 %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val="1454855668"/>
                  </a:ext>
                </a:extLst>
              </a:tr>
              <a:tr h="245557">
                <a:tc>
                  <a:txBody>
                    <a:bodyPr/>
                    <a:lstStyle/>
                    <a:p>
                      <a:pPr algn="l"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3910830"/>
                  </a:ext>
                </a:extLst>
              </a:tr>
              <a:tr h="172910">
                <a:tc>
                  <a:txBody>
                    <a:bodyPr/>
                    <a:lstStyle/>
                    <a:p>
                      <a:pPr algn="l" fontAlgn="b"/>
                      <a:r>
                        <a:rPr lang="en-US" sz="1200" b="1" i="0" u="none" strike="noStrike" dirty="0">
                          <a:solidFill>
                            <a:schemeClr val="bg1"/>
                          </a:solidFill>
                          <a:effectLst/>
                          <a:latin typeface="+mn-lt"/>
                        </a:rPr>
                        <a:t>Profit Margin: Case 3 Minus Case 1:  </a:t>
                      </a:r>
                      <a:r>
                        <a:rPr lang="en-US" sz="1200" b="1" i="0" u="none" strike="noStrike" dirty="0">
                          <a:solidFill>
                            <a:srgbClr val="FFFF00"/>
                          </a:solidFill>
                          <a:effectLst/>
                          <a:latin typeface="+mn-lt"/>
                        </a:rPr>
                        <a:t>Tribe Hires Contract Miner </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$2.48</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$2.83</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600630"/>
                  </a:ext>
                </a:extLst>
              </a:tr>
              <a:tr h="172910">
                <a:tc>
                  <a:txBody>
                    <a:bodyPr/>
                    <a:lstStyle/>
                    <a:p>
                      <a:pPr algn="l"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882045"/>
                  </a:ext>
                </a:extLst>
              </a:tr>
              <a:tr h="172910">
                <a:tc>
                  <a:txBody>
                    <a:bodyPr/>
                    <a:lstStyle/>
                    <a:p>
                      <a:pPr algn="l" fontAlgn="b"/>
                      <a:r>
                        <a:rPr lang="en-US" sz="1200" b="1" i="0" u="none" strike="noStrike" dirty="0">
                          <a:solidFill>
                            <a:schemeClr val="bg1"/>
                          </a:solidFill>
                          <a:effectLst/>
                          <a:latin typeface="+mn-lt"/>
                        </a:rPr>
                        <a:t>Profit Margin: Case 3 Minus Case 2: </a:t>
                      </a:r>
                      <a:r>
                        <a:rPr lang="en-US" sz="1200" b="1" i="0" u="none" strike="noStrike" dirty="0">
                          <a:solidFill>
                            <a:srgbClr val="FFFF00"/>
                          </a:solidFill>
                          <a:effectLst/>
                          <a:latin typeface="+mn-lt"/>
                        </a:rPr>
                        <a:t>Tribally Owned and Operated</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$3.40</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bg1"/>
                          </a:solidFill>
                          <a:effectLst/>
                          <a:latin typeface="+mn-lt"/>
                        </a:rPr>
                        <a:t>$3.75</a:t>
                      </a:r>
                    </a:p>
                  </a:txBody>
                  <a:tcPr marL="4559" marR="4559" marT="45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151989"/>
                  </a:ext>
                </a:extLst>
              </a:tr>
              <a:tr h="212314">
                <a:tc>
                  <a:txBody>
                    <a:bodyPr/>
                    <a:lstStyle/>
                    <a:p>
                      <a:pPr algn="l" fontAlgn="b"/>
                      <a:endParaRPr lang="en-US" sz="12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800" b="0" i="0" u="none" strike="noStrike">
                        <a:solidFill>
                          <a:schemeClr val="bg1"/>
                        </a:solidFill>
                        <a:effectLst/>
                        <a:latin typeface="+mn-lt"/>
                      </a:endParaRPr>
                    </a:p>
                  </a:txBody>
                  <a:tcPr marL="4559" marR="4559" marT="455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26820165"/>
                  </a:ext>
                </a:extLst>
              </a:tr>
              <a:tr h="172910">
                <a:tc>
                  <a:txBody>
                    <a:bodyPr/>
                    <a:lstStyle/>
                    <a:p>
                      <a:pPr algn="l" fontAlgn="b"/>
                      <a:r>
                        <a:rPr lang="en-US" sz="1200" b="0" i="0" u="none" strike="noStrike">
                          <a:solidFill>
                            <a:schemeClr val="bg1"/>
                          </a:solidFill>
                          <a:effectLst/>
                          <a:latin typeface="+mn-lt"/>
                        </a:rPr>
                        <a:t>* Company Owned - Profit/Total Cost</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1057047826"/>
                  </a:ext>
                </a:extLst>
              </a:tr>
              <a:tr h="74499">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216089834"/>
                  </a:ext>
                </a:extLst>
              </a:tr>
              <a:tr h="74499">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3655531867"/>
                  </a:ext>
                </a:extLst>
              </a:tr>
              <a:tr h="172910">
                <a:tc>
                  <a:txBody>
                    <a:bodyPr/>
                    <a:lstStyle/>
                    <a:p>
                      <a:pPr algn="l" fontAlgn="b"/>
                      <a:r>
                        <a:rPr lang="en-US" sz="1200" b="0" i="0" u="none" strike="noStrike">
                          <a:solidFill>
                            <a:schemeClr val="bg1"/>
                          </a:solidFill>
                          <a:effectLst/>
                          <a:latin typeface="+mn-lt"/>
                        </a:rPr>
                        <a:t>Washington Taxes:</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48510906"/>
                  </a:ext>
                </a:extLst>
              </a:tr>
              <a:tr h="172910">
                <a:tc>
                  <a:txBody>
                    <a:bodyPr/>
                    <a:lstStyle/>
                    <a:p>
                      <a:pPr algn="l" fontAlgn="b"/>
                      <a:r>
                        <a:rPr lang="en-US" sz="1200" b="0" i="0" u="none" strike="noStrike">
                          <a:solidFill>
                            <a:schemeClr val="bg1"/>
                          </a:solidFill>
                          <a:effectLst/>
                          <a:latin typeface="+mn-lt"/>
                        </a:rPr>
                        <a:t>1. NO INCOME TAX</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140160502"/>
                  </a:ext>
                </a:extLst>
              </a:tr>
              <a:tr h="172910">
                <a:tc>
                  <a:txBody>
                    <a:bodyPr/>
                    <a:lstStyle/>
                    <a:p>
                      <a:pPr algn="l" fontAlgn="b"/>
                      <a:r>
                        <a:rPr lang="en-US" sz="1200" b="0" i="0" u="none" strike="noStrike">
                          <a:solidFill>
                            <a:schemeClr val="bg1"/>
                          </a:solidFill>
                          <a:effectLst/>
                          <a:latin typeface="+mn-lt"/>
                        </a:rPr>
                        <a:t>2. SALES AND USE TAX: STATE TAX 6.5% LOCAL 8.7%</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395327539"/>
                  </a:ext>
                </a:extLst>
              </a:tr>
              <a:tr h="178941">
                <a:tc>
                  <a:txBody>
                    <a:bodyPr/>
                    <a:lstStyle/>
                    <a:p>
                      <a:pPr algn="l" fontAlgn="b"/>
                      <a:r>
                        <a:rPr lang="en-US" sz="1100" b="0" i="0" u="none" strike="noStrike">
                          <a:solidFill>
                            <a:schemeClr val="bg1"/>
                          </a:solidFill>
                          <a:effectLst/>
                          <a:latin typeface="+mn-lt"/>
                        </a:rPr>
                        <a:t>3. PROPERTY TAX CALCULATION - PRESENT VALUE OF OPERATION TIMES $11.45/$1,000</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3539146373"/>
                  </a:ext>
                </a:extLst>
              </a:tr>
              <a:tr h="178941">
                <a:tc>
                  <a:txBody>
                    <a:bodyPr/>
                    <a:lstStyle/>
                    <a:p>
                      <a:pPr algn="l" fontAlgn="b"/>
                      <a:r>
                        <a:rPr lang="en-US" sz="1200" b="0" i="0" u="none" strike="noStrike">
                          <a:solidFill>
                            <a:schemeClr val="bg1"/>
                          </a:solidFill>
                          <a:effectLst/>
                          <a:latin typeface="+mn-lt"/>
                        </a:rPr>
                        <a:t>4. BUSINESS AND OCCUPATION TAX - $4.48/$1,000 TIMES GROSS SALES</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2140225827"/>
                  </a:ext>
                </a:extLst>
              </a:tr>
              <a:tr h="172910">
                <a:tc>
                  <a:txBody>
                    <a:bodyPr/>
                    <a:lstStyle/>
                    <a:p>
                      <a:pPr algn="l" fontAlgn="b"/>
                      <a:r>
                        <a:rPr lang="en-US" sz="1200" b="0" i="0" u="none" strike="noStrike">
                          <a:solidFill>
                            <a:schemeClr val="bg1"/>
                          </a:solidFill>
                          <a:effectLst/>
                          <a:latin typeface="+mn-lt"/>
                        </a:rPr>
                        <a:t>5. NO SALES TAX ON MINING EQUIPMENT</a:t>
                      </a:r>
                    </a:p>
                  </a:txBody>
                  <a:tcPr marL="4559" marR="4559" marT="4559" marB="0" anchor="b">
                    <a:lnL>
                      <a:noFill/>
                    </a:lnL>
                    <a:lnR>
                      <a:noFill/>
                    </a:lnR>
                    <a:lnT>
                      <a:noFill/>
                    </a:lnT>
                    <a:lnB>
                      <a:noFill/>
                    </a:lnB>
                  </a:tcPr>
                </a:tc>
                <a:tc>
                  <a:txBody>
                    <a:bodyPr/>
                    <a:lstStyle/>
                    <a:p>
                      <a:pPr algn="l" fontAlgn="b"/>
                      <a:endParaRPr lang="en-US" sz="500" b="0" i="0" u="none" strike="noStrike">
                        <a:solidFill>
                          <a:schemeClr val="bg1"/>
                        </a:solidFill>
                        <a:effectLst/>
                        <a:latin typeface="+mn-lt"/>
                      </a:endParaRPr>
                    </a:p>
                  </a:txBody>
                  <a:tcPr marL="4559" marR="4559" marT="4559" marB="0" anchor="b">
                    <a:lnL>
                      <a:noFill/>
                    </a:lnL>
                    <a:lnR>
                      <a:noFill/>
                    </a:lnR>
                    <a:lnT>
                      <a:noFill/>
                    </a:lnT>
                    <a:lnB>
                      <a:noFill/>
                    </a:lnB>
                  </a:tcPr>
                </a:tc>
                <a:tc>
                  <a:txBody>
                    <a:bodyPr/>
                    <a:lstStyle/>
                    <a:p>
                      <a:pPr algn="l" fontAlgn="b"/>
                      <a:endParaRPr lang="en-US" sz="500" b="0" i="0" u="none" strike="noStrike" dirty="0">
                        <a:solidFill>
                          <a:schemeClr val="bg1"/>
                        </a:solidFill>
                        <a:effectLst/>
                        <a:latin typeface="+mn-lt"/>
                      </a:endParaRPr>
                    </a:p>
                  </a:txBody>
                  <a:tcPr marL="4559" marR="4559" marT="4559" marB="0" anchor="b">
                    <a:lnL>
                      <a:noFill/>
                    </a:lnL>
                    <a:lnR>
                      <a:noFill/>
                    </a:lnR>
                    <a:lnT>
                      <a:noFill/>
                    </a:lnT>
                    <a:lnB>
                      <a:noFill/>
                    </a:lnB>
                  </a:tcPr>
                </a:tc>
                <a:extLst>
                  <a:ext uri="{0D108BD9-81ED-4DB2-BD59-A6C34878D82A}">
                    <a16:rowId xmlns:a16="http://schemas.microsoft.com/office/drawing/2014/main" val="1043258146"/>
                  </a:ext>
                </a:extLst>
              </a:tr>
            </a:tbl>
          </a:graphicData>
        </a:graphic>
      </p:graphicFrame>
      <p:sp>
        <p:nvSpPr>
          <p:cNvPr id="6" name="Title 1">
            <a:extLst>
              <a:ext uri="{FF2B5EF4-FFF2-40B4-BE49-F238E27FC236}">
                <a16:creationId xmlns:a16="http://schemas.microsoft.com/office/drawing/2014/main" id="{57B6E7A7-0832-426E-A54A-CAE1ED81BDAA}"/>
              </a:ext>
            </a:extLst>
          </p:cNvPr>
          <p:cNvSpPr txBox="1">
            <a:spLocks/>
          </p:cNvSpPr>
          <p:nvPr/>
        </p:nvSpPr>
        <p:spPr bwMode="auto">
          <a:xfrm>
            <a:off x="3261813" y="1"/>
            <a:ext cx="8296681" cy="85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sz="32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SPECIFIC STATE EXAMPLES: Washington</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994225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E371EE-5958-4445-ACDD-E6677DD2C5C2}"/>
              </a:ext>
            </a:extLst>
          </p:cNvPr>
          <p:cNvGraphicFramePr>
            <a:graphicFrameLocks noGrp="1"/>
          </p:cNvGraphicFramePr>
          <p:nvPr>
            <p:extLst>
              <p:ext uri="{D42A27DB-BD31-4B8C-83A1-F6EECF244321}">
                <p14:modId xmlns:p14="http://schemas.microsoft.com/office/powerpoint/2010/main" val="794868930"/>
              </p:ext>
            </p:extLst>
          </p:nvPr>
        </p:nvGraphicFramePr>
        <p:xfrm>
          <a:off x="3044858" y="1030989"/>
          <a:ext cx="8546319" cy="5924701"/>
        </p:xfrm>
        <a:graphic>
          <a:graphicData uri="http://schemas.openxmlformats.org/drawingml/2006/table">
            <a:tbl>
              <a:tblPr/>
              <a:tblGrid>
                <a:gridCol w="5846256">
                  <a:extLst>
                    <a:ext uri="{9D8B030D-6E8A-4147-A177-3AD203B41FA5}">
                      <a16:colId xmlns:a16="http://schemas.microsoft.com/office/drawing/2014/main" val="3757468675"/>
                    </a:ext>
                  </a:extLst>
                </a:gridCol>
                <a:gridCol w="1290220">
                  <a:extLst>
                    <a:ext uri="{9D8B030D-6E8A-4147-A177-3AD203B41FA5}">
                      <a16:colId xmlns:a16="http://schemas.microsoft.com/office/drawing/2014/main" val="342161620"/>
                    </a:ext>
                  </a:extLst>
                </a:gridCol>
                <a:gridCol w="1409843">
                  <a:extLst>
                    <a:ext uri="{9D8B030D-6E8A-4147-A177-3AD203B41FA5}">
                      <a16:colId xmlns:a16="http://schemas.microsoft.com/office/drawing/2014/main" val="1807769218"/>
                    </a:ext>
                  </a:extLst>
                </a:gridCol>
              </a:tblGrid>
              <a:tr h="248229">
                <a:tc gridSpan="3">
                  <a:txBody>
                    <a:bodyPr/>
                    <a:lstStyle/>
                    <a:p>
                      <a:pPr algn="ctr" fontAlgn="b"/>
                      <a:r>
                        <a:rPr lang="en-US" sz="2000" b="1" i="0" u="none" strike="noStrike" dirty="0">
                          <a:solidFill>
                            <a:srgbClr val="000000"/>
                          </a:solidFill>
                          <a:effectLst/>
                          <a:latin typeface="Calibri" panose="020F0502020204030204" pitchFamily="34" charset="0"/>
                        </a:rPr>
                        <a:t>Competitive Sand and Gravel Operation - Price Analysis - Minnesota</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1513675"/>
                  </a:ext>
                </a:extLst>
              </a:tr>
              <a:tr h="174913">
                <a:tc>
                  <a:txBody>
                    <a:bodyPr/>
                    <a:lstStyle/>
                    <a:p>
                      <a:pPr algn="l" fontAlgn="b"/>
                      <a:r>
                        <a:rPr lang="en-US" sz="1400" b="0" i="0" u="none" strike="noStrike">
                          <a:solidFill>
                            <a:srgbClr val="000000"/>
                          </a:solidFill>
                          <a:effectLst/>
                          <a:latin typeface="Calibri" panose="020F0502020204030204" pitchFamily="34" charset="0"/>
                        </a:rPr>
                        <a:t>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Calibri" panose="020F0502020204030204" pitchFamily="34" charset="0"/>
                        </a:rPr>
                        <a:t>Used</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Calibri" panose="020F0502020204030204" pitchFamily="34" charset="0"/>
                        </a:rPr>
                        <a:t>Used</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13525479"/>
                  </a:ext>
                </a:extLst>
              </a:tr>
              <a:tr h="174913">
                <a:tc>
                  <a:txBody>
                    <a:bodyPr/>
                    <a:lstStyle/>
                    <a:p>
                      <a:pPr algn="l" fontAlgn="b"/>
                      <a:r>
                        <a:rPr lang="en-US" sz="1400" b="0" i="0" u="none" strike="noStrike">
                          <a:solidFill>
                            <a:srgbClr val="000000"/>
                          </a:solidFill>
                          <a:effectLst/>
                          <a:latin typeface="Calibri" panose="020F0502020204030204" pitchFamily="34" charset="0"/>
                        </a:rPr>
                        <a:t>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Equipment</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Equipment</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1084503"/>
                  </a:ext>
                </a:extLst>
              </a:tr>
              <a:tr h="174913">
                <a:tc>
                  <a:txBody>
                    <a:bodyPr/>
                    <a:lstStyle/>
                    <a:p>
                      <a:pPr algn="l" fontAlgn="b"/>
                      <a:r>
                        <a:rPr lang="en-US" sz="1400" b="0" i="0" u="none" strike="noStrike" dirty="0">
                          <a:solidFill>
                            <a:srgbClr val="000000"/>
                          </a:solidFill>
                          <a:effectLst/>
                          <a:latin typeface="Calibri" panose="020F0502020204030204" pitchFamily="34" charset="0"/>
                        </a:rPr>
                        <a:t>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Lease</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Purchase</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42852440"/>
                  </a:ext>
                </a:extLst>
              </a:tr>
              <a:tr h="148753">
                <a:tc>
                  <a:txBody>
                    <a:bodyPr/>
                    <a:lstStyle/>
                    <a:p>
                      <a:pPr algn="l" fontAlgn="b"/>
                      <a:r>
                        <a:rPr lang="en-US" sz="1400" b="0" i="0" u="none" strike="noStrike">
                          <a:solidFill>
                            <a:srgbClr val="000000"/>
                          </a:solidFill>
                          <a:effectLst/>
                          <a:latin typeface="Calibri" panose="020F0502020204030204" pitchFamily="34" charset="0"/>
                        </a:rPr>
                        <a:t>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5-Year Term</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7 Year Loan</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9203810"/>
                  </a:ext>
                </a:extLst>
              </a:tr>
              <a:tr h="174913">
                <a:tc>
                  <a:txBody>
                    <a:bodyPr/>
                    <a:lstStyle/>
                    <a:p>
                      <a:pPr algn="ctr" fontAlgn="b"/>
                      <a:r>
                        <a:rPr lang="en-US" sz="1400" b="1" i="0" u="none" strike="noStrike" dirty="0">
                          <a:solidFill>
                            <a:srgbClr val="000000"/>
                          </a:solidFill>
                          <a:effectLst/>
                          <a:latin typeface="Calibri" panose="020F0502020204030204" pitchFamily="34" charset="0"/>
                        </a:rPr>
                        <a:t>Scenario</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1300" b="0" i="0" u="none" strike="noStrike" dirty="0">
                          <a:solidFill>
                            <a:schemeClr val="tx1"/>
                          </a:solidFill>
                          <a:effectLst/>
                          <a:latin typeface="Calibri" panose="020F0502020204030204" pitchFamily="34" charset="0"/>
                        </a:rPr>
                        <a:t>Assumptions:  100,000 tons annual production;    8.0% profit in each scenario</a:t>
                      </a:r>
                    </a:p>
                    <a:p>
                      <a:pPr algn="ctr" fontAlgn="b"/>
                      <a:endParaRPr lang="en-US" sz="1400" b="1" i="0" u="none" strike="noStrike" dirty="0">
                        <a:solidFill>
                          <a:srgbClr val="000000"/>
                        </a:solidFill>
                        <a:effectLst/>
                        <a:latin typeface="Calibri" panose="020F0502020204030204" pitchFamily="34" charset="0"/>
                      </a:endParaRP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Dollars/Ton</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Dollars/Ton</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508346"/>
                  </a:ext>
                </a:extLst>
              </a:tr>
              <a:tr h="174913">
                <a:tc>
                  <a:txBody>
                    <a:bodyPr/>
                    <a:lstStyle/>
                    <a:p>
                      <a:pPr algn="l" fontAlgn="b"/>
                      <a:r>
                        <a:rPr lang="en-US" sz="1400" b="1" i="0" u="none" strike="noStrike" dirty="0">
                          <a:solidFill>
                            <a:srgbClr val="000000"/>
                          </a:solidFill>
                          <a:effectLst/>
                          <a:latin typeface="Calibri" panose="020F0502020204030204" pitchFamily="34" charset="0"/>
                        </a:rPr>
                        <a:t>Case 1: Tribe Hires Contract Miner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Calibri" panose="020F0502020204030204" pitchFamily="34" charset="0"/>
                        </a:rPr>
                        <a:t>$8.97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600" b="0" i="0" u="none" strike="noStrike" dirty="0">
                          <a:solidFill>
                            <a:schemeClr val="tx1"/>
                          </a:solidFill>
                          <a:effectLst/>
                          <a:latin typeface="Calibri" panose="020F0502020204030204" pitchFamily="34" charset="0"/>
                        </a:rPr>
                        <a:t>$10.31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1574008198"/>
                  </a:ext>
                </a:extLst>
              </a:tr>
              <a:tr h="174913">
                <a:tc>
                  <a:txBody>
                    <a:bodyPr/>
                    <a:lstStyle/>
                    <a:p>
                      <a:pPr algn="l" fontAlgn="b"/>
                      <a:r>
                        <a:rPr lang="en-US" sz="1400" b="1" i="0" u="none" strike="noStrike" dirty="0">
                          <a:solidFill>
                            <a:srgbClr val="000000"/>
                          </a:solidFill>
                          <a:effectLst/>
                          <a:latin typeface="Calibri" panose="020F0502020204030204" pitchFamily="34" charset="0"/>
                        </a:rPr>
                        <a:t>Case 2: 100% Tribally Owned and Operated</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Calibri" panose="020F0502020204030204" pitchFamily="34" charset="0"/>
                        </a:rPr>
                        <a:t>$8.05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1600" b="0" i="0" u="none" strike="noStrike" dirty="0">
                          <a:solidFill>
                            <a:schemeClr val="tx1"/>
                          </a:solidFill>
                          <a:effectLst/>
                          <a:latin typeface="Calibri" panose="020F0502020204030204" pitchFamily="34" charset="0"/>
                        </a:rPr>
                        <a:t>$9.40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extLst>
                  <a:ext uri="{0D108BD9-81ED-4DB2-BD59-A6C34878D82A}">
                    <a16:rowId xmlns:a16="http://schemas.microsoft.com/office/drawing/2014/main" val="1786539961"/>
                  </a:ext>
                </a:extLst>
              </a:tr>
              <a:tr h="229828">
                <a:tc>
                  <a:txBody>
                    <a:bodyPr/>
                    <a:lstStyle/>
                    <a:p>
                      <a:pPr algn="l" fontAlgn="b"/>
                      <a:r>
                        <a:rPr lang="en-US" sz="1400" b="1" i="0" u="none" strike="noStrike" dirty="0">
                          <a:solidFill>
                            <a:srgbClr val="000000"/>
                          </a:solidFill>
                          <a:effectLst/>
                          <a:latin typeface="Calibri" panose="020F0502020204030204" pitchFamily="34" charset="0"/>
                        </a:rPr>
                        <a:t>Case 3: 100% Company Owned and Operated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Calibri" panose="020F0502020204030204" pitchFamily="34" charset="0"/>
                        </a:rPr>
                        <a:t>$9.97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fontAlgn="b"/>
                      <a:r>
                        <a:rPr lang="en-US" sz="1600" b="0" i="0" u="none" strike="noStrike" dirty="0">
                          <a:solidFill>
                            <a:schemeClr val="tx1"/>
                          </a:solidFill>
                          <a:effectLst/>
                          <a:latin typeface="Calibri" panose="020F0502020204030204" pitchFamily="34" charset="0"/>
                        </a:rPr>
                        <a:t>$11.45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val="1807477287"/>
                  </a:ext>
                </a:extLst>
              </a:tr>
              <a:tr h="617247">
                <a:tc>
                  <a:txBody>
                    <a:bodyPr/>
                    <a:lstStyle/>
                    <a:p>
                      <a:pPr algn="l" fontAlgn="b"/>
                      <a:endParaRPr lang="en-US" sz="1400" b="0" i="0" u="none" strike="noStrike" dirty="0">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680963"/>
                  </a:ext>
                </a:extLst>
              </a:tr>
              <a:tr h="289248">
                <a:tc>
                  <a:txBody>
                    <a:bodyPr/>
                    <a:lstStyle/>
                    <a:p>
                      <a:pPr algn="l" fontAlgn="b"/>
                      <a:r>
                        <a:rPr lang="en-US" sz="1400" b="1" i="0" u="none" strike="noStrike" dirty="0">
                          <a:solidFill>
                            <a:srgbClr val="000000"/>
                          </a:solidFill>
                          <a:effectLst/>
                          <a:latin typeface="Calibri" panose="020F0502020204030204" pitchFamily="34" charset="0"/>
                        </a:rPr>
                        <a:t>Profit Margin: Case 3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minus Case 1</a:t>
                      </a:r>
                      <a:r>
                        <a:rPr lang="en-US" sz="1400" b="1" i="0" u="none" strike="noStrike" dirty="0">
                          <a:solidFill>
                            <a:srgbClr val="000000"/>
                          </a:solidFill>
                          <a:effectLst/>
                          <a:latin typeface="Calibri" panose="020F0502020204030204" pitchFamily="34" charset="0"/>
                        </a:rPr>
                        <a:t>: </a:t>
                      </a:r>
                      <a:r>
                        <a:rPr lang="en-US" sz="1800" b="1" i="0" u="none" strike="noStrike" dirty="0">
                          <a:solidFill>
                            <a:srgbClr val="FF0000"/>
                          </a:solidFill>
                          <a:effectLst/>
                          <a:latin typeface="Calibri" panose="020F0502020204030204" pitchFamily="34" charset="0"/>
                        </a:rPr>
                        <a:t>Tribe Hires Contract Miner </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FF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692319"/>
                  </a:ext>
                </a:extLst>
              </a:tr>
              <a:tr h="174913">
                <a:tc>
                  <a:txBody>
                    <a:bodyPr/>
                    <a:lstStyle/>
                    <a:p>
                      <a:pPr algn="l" fontAlgn="b"/>
                      <a:endParaRPr lang="en-US" sz="1400" b="0" i="0" u="none" strike="noStrike">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741736"/>
                  </a:ext>
                </a:extLst>
              </a:tr>
              <a:tr h="415202">
                <a:tc>
                  <a:txBody>
                    <a:bodyPr/>
                    <a:lstStyle/>
                    <a:p>
                      <a:pPr algn="l" fontAlgn="b"/>
                      <a:r>
                        <a:rPr lang="en-US" sz="1400" b="1" i="0" u="none" strike="noStrike" dirty="0">
                          <a:solidFill>
                            <a:srgbClr val="000000"/>
                          </a:solidFill>
                          <a:effectLst/>
                          <a:latin typeface="Calibri" panose="020F0502020204030204" pitchFamily="34" charset="0"/>
                        </a:rPr>
                        <a:t>Profit Margin: Case 3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minus Case 2</a:t>
                      </a:r>
                      <a:r>
                        <a:rPr lang="en-US" sz="1400" b="1" i="0" u="none" strike="noStrike" dirty="0">
                          <a:solidFill>
                            <a:srgbClr val="000000"/>
                          </a:solidFill>
                          <a:effectLst/>
                          <a:latin typeface="Calibri" panose="020F0502020204030204" pitchFamily="34" charset="0"/>
                        </a:rPr>
                        <a:t>: </a:t>
                      </a:r>
                      <a:r>
                        <a:rPr lang="en-US" sz="1800" b="1" i="0" u="none" strike="noStrike" dirty="0">
                          <a:solidFill>
                            <a:srgbClr val="FF0000"/>
                          </a:solidFill>
                          <a:effectLst/>
                          <a:latin typeface="Calibri" panose="020F0502020204030204" pitchFamily="34" charset="0"/>
                        </a:rPr>
                        <a:t>Tribally Owned and Operated</a:t>
                      </a:r>
                    </a:p>
                  </a:txBody>
                  <a:tcPr marL="4790" marR="4790" marT="47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FF0000"/>
                          </a:solidFill>
                          <a:effectLst/>
                          <a:latin typeface="Calibri" panose="020F0502020204030204" pitchFamily="34" charset="0"/>
                        </a:rPr>
                        <a:t>$2.05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45166"/>
                  </a:ext>
                </a:extLst>
              </a:tr>
              <a:tr h="138254">
                <a:tc>
                  <a:txBody>
                    <a:bodyPr/>
                    <a:lstStyle/>
                    <a:p>
                      <a:pPr algn="l" fontAlgn="b"/>
                      <a:endParaRPr lang="en-US" sz="1100" b="0" i="0" u="none" strike="noStrike" dirty="0">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4790" marR="4790" marT="479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4015788"/>
                  </a:ext>
                </a:extLst>
              </a:tr>
              <a:tr h="140730">
                <a:tc>
                  <a:txBody>
                    <a:bodyPr/>
                    <a:lstStyle/>
                    <a:p>
                      <a:pPr algn="l" fontAlgn="b"/>
                      <a:endParaRPr lang="en-US" sz="11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806820721"/>
                  </a:ext>
                </a:extLst>
              </a:tr>
              <a:tr h="138254">
                <a:tc>
                  <a:txBody>
                    <a:bodyPr/>
                    <a:lstStyle/>
                    <a:p>
                      <a:pPr algn="l" fontAlgn="b"/>
                      <a:r>
                        <a:rPr lang="en-US" sz="1200" b="1" i="0" u="none" strike="noStrike" dirty="0">
                          <a:solidFill>
                            <a:schemeClr val="tx1"/>
                          </a:solidFill>
                          <a:effectLst/>
                          <a:latin typeface="Calibri" panose="020F0502020204030204" pitchFamily="34" charset="0"/>
                        </a:rPr>
                        <a:t>Case 3 Minnesota Taxes</a:t>
                      </a:r>
                    </a:p>
                  </a:txBody>
                  <a:tcPr marL="9525" marR="9525" marT="9525"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3741520972"/>
                  </a:ext>
                </a:extLst>
              </a:tr>
              <a:tr h="138254">
                <a:tc>
                  <a:txBody>
                    <a:bodyPr/>
                    <a:lstStyle/>
                    <a:p>
                      <a:pPr marL="228600" indent="-228600" algn="l" fontAlgn="b">
                        <a:buAutoNum type="arabicPeriod"/>
                      </a:pPr>
                      <a:r>
                        <a:rPr lang="en-US" sz="1100" b="0" i="0" u="none" strike="noStrike" dirty="0">
                          <a:solidFill>
                            <a:schemeClr val="tx1"/>
                          </a:solidFill>
                          <a:effectLst/>
                          <a:latin typeface="Calibri" panose="020F0502020204030204" pitchFamily="34" charset="0"/>
                        </a:rPr>
                        <a:t>Income</a:t>
                      </a:r>
                    </a:p>
                    <a:p>
                      <a:pPr marL="228600" indent="-228600" algn="l" fontAlgn="b">
                        <a:buAutoNum type="arabicPeriod"/>
                      </a:pPr>
                      <a:r>
                        <a:rPr lang="en-US" sz="1100" b="0" i="0" u="none" strike="noStrike" dirty="0">
                          <a:solidFill>
                            <a:schemeClr val="tx1"/>
                          </a:solidFill>
                          <a:effectLst/>
                          <a:latin typeface="Calibri" panose="020F0502020204030204" pitchFamily="34" charset="0"/>
                        </a:rPr>
                        <a:t>Sales </a:t>
                      </a:r>
                    </a:p>
                    <a:p>
                      <a:pPr marL="228600" indent="-228600" algn="l" fontAlgn="b">
                        <a:buAutoNum type="arabicPeriod"/>
                      </a:pPr>
                      <a:r>
                        <a:rPr lang="en-US" sz="1100" b="0" i="0" u="none" strike="noStrike" dirty="0">
                          <a:solidFill>
                            <a:schemeClr val="tx1"/>
                          </a:solidFill>
                          <a:effectLst/>
                          <a:latin typeface="Calibri" panose="020F0502020204030204" pitchFamily="34" charset="0"/>
                        </a:rPr>
                        <a:t>Property (Assessed Value) </a:t>
                      </a:r>
                    </a:p>
                  </a:txBody>
                  <a:tcPr marL="9525" marR="9525" marT="952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2028305496"/>
                  </a:ext>
                </a:extLst>
              </a:tr>
              <a:tr h="138254">
                <a:tc>
                  <a:txBody>
                    <a:bodyPr/>
                    <a:lstStyle/>
                    <a:p>
                      <a:pPr algn="l" fontAlgn="b"/>
                      <a:endParaRPr lang="en-US" sz="11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3434144792"/>
                  </a:ext>
                </a:extLst>
              </a:tr>
              <a:tr h="138254">
                <a:tc>
                  <a:txBody>
                    <a:bodyPr/>
                    <a:lstStyle/>
                    <a:p>
                      <a:pPr algn="l" fontAlgn="b"/>
                      <a:endParaRPr lang="en-US" sz="11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2259594181"/>
                  </a:ext>
                </a:extLst>
              </a:tr>
              <a:tr h="220862">
                <a:tc>
                  <a:txBody>
                    <a:bodyPr/>
                    <a:lstStyle/>
                    <a:p>
                      <a:pPr algn="l" fontAlgn="b"/>
                      <a:endParaRPr lang="en-US" sz="11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2608002364"/>
                  </a:ext>
                </a:extLst>
              </a:tr>
              <a:tr h="138254">
                <a:tc>
                  <a:txBody>
                    <a:bodyPr/>
                    <a:lstStyle/>
                    <a:p>
                      <a:pPr algn="l" fontAlgn="b"/>
                      <a:endParaRPr lang="en-US" sz="11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4790" marR="4790" marT="4790"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90" marR="4790" marT="4790" marB="0" anchor="b">
                    <a:lnL>
                      <a:noFill/>
                    </a:lnL>
                    <a:lnR>
                      <a:noFill/>
                    </a:lnR>
                    <a:lnT>
                      <a:noFill/>
                    </a:lnT>
                    <a:lnB>
                      <a:noFill/>
                    </a:lnB>
                  </a:tcPr>
                </a:tc>
                <a:extLst>
                  <a:ext uri="{0D108BD9-81ED-4DB2-BD59-A6C34878D82A}">
                    <a16:rowId xmlns:a16="http://schemas.microsoft.com/office/drawing/2014/main" val="719070773"/>
                  </a:ext>
                </a:extLst>
              </a:tr>
            </a:tbl>
          </a:graphicData>
        </a:graphic>
      </p:graphicFrame>
    </p:spTree>
    <p:extLst>
      <p:ext uri="{BB962C8B-B14F-4D97-AF65-F5344CB8AC3E}">
        <p14:creationId xmlns:p14="http://schemas.microsoft.com/office/powerpoint/2010/main" val="4050783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8E1DFC3-9EAD-41F6-A6ED-CF0CE7B1C6C7}"/>
              </a:ext>
            </a:extLst>
          </p:cNvPr>
          <p:cNvGraphicFramePr>
            <a:graphicFrameLocks noGrp="1" noChangeAspect="1"/>
          </p:cNvGraphicFramePr>
          <p:nvPr/>
        </p:nvGraphicFramePr>
        <p:xfrm>
          <a:off x="2930291" y="3765963"/>
          <a:ext cx="8128001" cy="2057399"/>
        </p:xfrm>
        <a:graphic>
          <a:graphicData uri="http://schemas.openxmlformats.org/drawingml/2006/table">
            <a:tbl>
              <a:tblPr/>
              <a:tblGrid>
                <a:gridCol w="6557860">
                  <a:extLst>
                    <a:ext uri="{9D8B030D-6E8A-4147-A177-3AD203B41FA5}">
                      <a16:colId xmlns:a16="http://schemas.microsoft.com/office/drawing/2014/main" val="908318481"/>
                    </a:ext>
                  </a:extLst>
                </a:gridCol>
                <a:gridCol w="633818">
                  <a:extLst>
                    <a:ext uri="{9D8B030D-6E8A-4147-A177-3AD203B41FA5}">
                      <a16:colId xmlns:a16="http://schemas.microsoft.com/office/drawing/2014/main" val="928147653"/>
                    </a:ext>
                  </a:extLst>
                </a:gridCol>
                <a:gridCol w="936323">
                  <a:extLst>
                    <a:ext uri="{9D8B030D-6E8A-4147-A177-3AD203B41FA5}">
                      <a16:colId xmlns:a16="http://schemas.microsoft.com/office/drawing/2014/main" val="2711568710"/>
                    </a:ext>
                  </a:extLst>
                </a:gridCol>
              </a:tblGrid>
              <a:tr h="314661">
                <a:tc>
                  <a:txBody>
                    <a:bodyPr/>
                    <a:lstStyle/>
                    <a:p>
                      <a:pPr algn="ctr" fontAlgn="b"/>
                      <a:r>
                        <a:rPr lang="en-US" sz="1600" b="1" i="1" u="sng" strike="noStrike" dirty="0">
                          <a:solidFill>
                            <a:schemeClr val="tx1"/>
                          </a:solidFill>
                          <a:effectLst/>
                          <a:latin typeface="Calibri" panose="020F0502020204030204" pitchFamily="34" charset="0"/>
                        </a:rPr>
                        <a:t>Margin: Case 3: 100% Company Owned minus Case 2:  100% Tribally Owned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1" u="sng" strike="noStrike" dirty="0">
                          <a:solidFill>
                            <a:schemeClr val="tx1"/>
                          </a:solidFill>
                          <a:effectLst/>
                          <a:latin typeface="Calibri" panose="020F0502020204030204" pitchFamily="34" charset="0"/>
                        </a:rPr>
                        <a:t>Lease</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800" b="1" i="1" u="sng" strike="noStrike" dirty="0">
                          <a:solidFill>
                            <a:schemeClr val="tx1"/>
                          </a:solidFill>
                          <a:effectLst/>
                          <a:latin typeface="Calibri" panose="020F0502020204030204" pitchFamily="34" charset="0"/>
                        </a:rPr>
                        <a:t>Purchase</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538748"/>
                  </a:ext>
                </a:extLst>
              </a:tr>
              <a:tr h="350968">
                <a:tc>
                  <a:txBody>
                    <a:bodyPr/>
                    <a:lstStyle/>
                    <a:p>
                      <a:pPr algn="ctr" fontAlgn="b"/>
                      <a:r>
                        <a:rPr lang="en-US" sz="1600" b="1" i="0" u="none" strike="noStrike" dirty="0">
                          <a:solidFill>
                            <a:schemeClr val="tx1"/>
                          </a:solidFill>
                          <a:effectLst/>
                          <a:latin typeface="Calibri" panose="020F0502020204030204" pitchFamily="34" charset="0"/>
                        </a:rPr>
                        <a:t>Michigan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chemeClr val="tx1"/>
                          </a:solidFill>
                          <a:effectLst/>
                          <a:latin typeface="Calibri" panose="020F0502020204030204" pitchFamily="34" charset="0"/>
                        </a:rPr>
                        <a:t>$1.72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chemeClr val="tx1"/>
                          </a:solidFill>
                          <a:effectLst/>
                          <a:latin typeface="Calibri" panose="020F0502020204030204" pitchFamily="34" charset="0"/>
                        </a:rPr>
                        <a:t>$1.84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035508"/>
                  </a:ext>
                </a:extLst>
              </a:tr>
              <a:tr h="350968">
                <a:tc>
                  <a:txBody>
                    <a:bodyPr/>
                    <a:lstStyle/>
                    <a:p>
                      <a:pPr algn="ctr" fontAlgn="b"/>
                      <a:r>
                        <a:rPr lang="en-US" sz="1600" b="1" i="0" u="none" strike="noStrike" dirty="0">
                          <a:solidFill>
                            <a:schemeClr val="tx1"/>
                          </a:solidFill>
                          <a:effectLst/>
                          <a:latin typeface="Calibri" panose="020F0502020204030204" pitchFamily="34" charset="0"/>
                        </a:rPr>
                        <a:t>Wisconsin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chemeClr val="tx1"/>
                          </a:solidFill>
                          <a:effectLst/>
                          <a:latin typeface="Calibri" panose="020F0502020204030204" pitchFamily="34" charset="0"/>
                        </a:rPr>
                        <a:t>$1.93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961054"/>
                  </a:ext>
                </a:extLst>
              </a:tr>
              <a:tr h="350968">
                <a:tc>
                  <a:txBody>
                    <a:bodyPr/>
                    <a:lstStyle/>
                    <a:p>
                      <a:pPr algn="ctr" fontAlgn="b"/>
                      <a:r>
                        <a:rPr lang="en-US" sz="1600" b="1" i="0" u="none" strike="noStrike" dirty="0">
                          <a:solidFill>
                            <a:schemeClr val="tx1"/>
                          </a:solidFill>
                          <a:effectLst/>
                          <a:latin typeface="Calibri" panose="020F0502020204030204" pitchFamily="34" charset="0"/>
                        </a:rPr>
                        <a:t>Minnesota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chemeClr val="tx1"/>
                          </a:solidFill>
                          <a:effectLst/>
                          <a:latin typeface="Calibri" panose="020F0502020204030204" pitchFamily="34" charset="0"/>
                        </a:rPr>
                        <a:t>$2.05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855791"/>
                  </a:ext>
                </a:extLst>
              </a:tr>
              <a:tr h="350968">
                <a:tc>
                  <a:txBody>
                    <a:bodyPr/>
                    <a:lstStyle/>
                    <a:p>
                      <a:pPr algn="ctr" fontAlgn="b"/>
                      <a:r>
                        <a:rPr lang="en-US" sz="1600" b="1" i="0" u="none" strike="noStrike" dirty="0">
                          <a:solidFill>
                            <a:schemeClr val="tx1"/>
                          </a:solidFill>
                          <a:effectLst/>
                          <a:latin typeface="Calibri" panose="020F0502020204030204" pitchFamily="34" charset="0"/>
                        </a:rPr>
                        <a:t>Iowa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875572"/>
                  </a:ext>
                </a:extLst>
              </a:tr>
              <a:tr h="338866">
                <a:tc>
                  <a:txBody>
                    <a:bodyPr/>
                    <a:lstStyle/>
                    <a:p>
                      <a:pPr algn="r" fontAlgn="b"/>
                      <a:r>
                        <a:rPr lang="en-US" sz="1600" b="1" i="0" u="none" strike="noStrike">
                          <a:solidFill>
                            <a:schemeClr val="tx1"/>
                          </a:solidFill>
                          <a:effectLst/>
                          <a:latin typeface="Calibri" panose="020F0502020204030204" pitchFamily="34" charset="0"/>
                        </a:rPr>
                        <a:t>Average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a:solidFill>
                            <a:schemeClr val="tx1"/>
                          </a:solidFill>
                          <a:effectLst/>
                          <a:latin typeface="Calibri" panose="020F0502020204030204" pitchFamily="34" charset="0"/>
                        </a:rPr>
                        <a:t>$1.84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dirty="0">
                          <a:solidFill>
                            <a:schemeClr val="tx1"/>
                          </a:solidFill>
                          <a:effectLst/>
                          <a:latin typeface="Calibri" panose="020F0502020204030204" pitchFamily="34" charset="0"/>
                        </a:rPr>
                        <a:t>$1.97</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27519879"/>
                  </a:ext>
                </a:extLst>
              </a:tr>
            </a:tbl>
          </a:graphicData>
        </a:graphic>
      </p:graphicFrame>
      <p:graphicFrame>
        <p:nvGraphicFramePr>
          <p:cNvPr id="4" name="Table 3">
            <a:extLst>
              <a:ext uri="{FF2B5EF4-FFF2-40B4-BE49-F238E27FC236}">
                <a16:creationId xmlns:a16="http://schemas.microsoft.com/office/drawing/2014/main" id="{A462B32D-973E-4DA9-9471-1C419D880F5D}"/>
              </a:ext>
            </a:extLst>
          </p:cNvPr>
          <p:cNvGraphicFramePr>
            <a:graphicFrameLocks noGrp="1" noChangeAspect="1"/>
          </p:cNvGraphicFramePr>
          <p:nvPr/>
        </p:nvGraphicFramePr>
        <p:xfrm>
          <a:off x="2930291" y="1098963"/>
          <a:ext cx="8128001" cy="2330037"/>
        </p:xfrm>
        <a:graphic>
          <a:graphicData uri="http://schemas.openxmlformats.org/drawingml/2006/table">
            <a:tbl>
              <a:tblPr/>
              <a:tblGrid>
                <a:gridCol w="6451602">
                  <a:extLst>
                    <a:ext uri="{9D8B030D-6E8A-4147-A177-3AD203B41FA5}">
                      <a16:colId xmlns:a16="http://schemas.microsoft.com/office/drawing/2014/main" val="3006828518"/>
                    </a:ext>
                  </a:extLst>
                </a:gridCol>
                <a:gridCol w="685800">
                  <a:extLst>
                    <a:ext uri="{9D8B030D-6E8A-4147-A177-3AD203B41FA5}">
                      <a16:colId xmlns:a16="http://schemas.microsoft.com/office/drawing/2014/main" val="2649842853"/>
                    </a:ext>
                  </a:extLst>
                </a:gridCol>
                <a:gridCol w="990599">
                  <a:extLst>
                    <a:ext uri="{9D8B030D-6E8A-4147-A177-3AD203B41FA5}">
                      <a16:colId xmlns:a16="http://schemas.microsoft.com/office/drawing/2014/main" val="1795538240"/>
                    </a:ext>
                  </a:extLst>
                </a:gridCol>
              </a:tblGrid>
              <a:tr h="330928">
                <a:tc>
                  <a:txBody>
                    <a:bodyPr/>
                    <a:lstStyle/>
                    <a:p>
                      <a:pPr algn="ctr" fontAlgn="b"/>
                      <a:r>
                        <a:rPr lang="en-US" sz="1600" b="1" i="0" u="sng" strike="noStrike" dirty="0">
                          <a:solidFill>
                            <a:schemeClr val="tx1"/>
                          </a:solidFill>
                          <a:effectLst/>
                          <a:latin typeface="Calibri" panose="020F0502020204030204" pitchFamily="34" charset="0"/>
                        </a:rPr>
                        <a:t>Margin: </a:t>
                      </a:r>
                      <a:r>
                        <a:rPr lang="en-US" sz="1600" b="1" i="0" u="sng" strike="noStrike" baseline="0" dirty="0">
                          <a:solidFill>
                            <a:schemeClr val="tx1"/>
                          </a:solidFill>
                          <a:effectLst/>
                          <a:latin typeface="Calibri" panose="020F0502020204030204" pitchFamily="34" charset="0"/>
                        </a:rPr>
                        <a:t>                                                                                                                    </a:t>
                      </a:r>
                      <a:r>
                        <a:rPr lang="en-US" sz="1600" b="1" i="0" u="sng" strike="noStrike" dirty="0">
                          <a:solidFill>
                            <a:schemeClr val="tx1"/>
                          </a:solidFill>
                          <a:effectLst/>
                          <a:latin typeface="Calibri" panose="020F0502020204030204" pitchFamily="34" charset="0"/>
                        </a:rPr>
                        <a:t>Case 3: 100% Company Owned minus Case 1:  Tribe Hires Contract Miner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800" b="1" i="1" u="sng" strike="noStrike" dirty="0">
                          <a:solidFill>
                            <a:schemeClr val="tx1"/>
                          </a:solidFill>
                          <a:effectLst/>
                          <a:latin typeface="Calibri" panose="020F0502020204030204" pitchFamily="34" charset="0"/>
                        </a:rPr>
                        <a:t>Lease</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800" b="1" i="1" u="sng" strike="noStrike" dirty="0">
                          <a:solidFill>
                            <a:schemeClr val="tx1"/>
                          </a:solidFill>
                          <a:effectLst/>
                          <a:latin typeface="Calibri" panose="020F0502020204030204" pitchFamily="34" charset="0"/>
                        </a:rPr>
                        <a:t>Purchase</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103621"/>
                  </a:ext>
                </a:extLst>
              </a:tr>
              <a:tr h="369112">
                <a:tc>
                  <a:txBody>
                    <a:bodyPr/>
                    <a:lstStyle/>
                    <a:p>
                      <a:pPr algn="ctr" fontAlgn="b"/>
                      <a:r>
                        <a:rPr lang="en-US" sz="1600" b="1" i="0" u="none" strike="noStrike" dirty="0">
                          <a:solidFill>
                            <a:schemeClr val="tx1"/>
                          </a:solidFill>
                          <a:effectLst/>
                          <a:latin typeface="Calibri" panose="020F0502020204030204" pitchFamily="34" charset="0"/>
                        </a:rPr>
                        <a:t>Michigan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$0.80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$0.93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134810"/>
                  </a:ext>
                </a:extLst>
              </a:tr>
              <a:tr h="369112">
                <a:tc>
                  <a:txBody>
                    <a:bodyPr/>
                    <a:lstStyle/>
                    <a:p>
                      <a:pPr algn="ctr" fontAlgn="b"/>
                      <a:r>
                        <a:rPr lang="en-US" sz="1600" b="1" i="0" u="none" strike="noStrike" dirty="0">
                          <a:solidFill>
                            <a:schemeClr val="tx1"/>
                          </a:solidFill>
                          <a:effectLst/>
                          <a:latin typeface="Calibri" panose="020F0502020204030204" pitchFamily="34" charset="0"/>
                        </a:rPr>
                        <a:t>Wisconsin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chemeClr val="tx1"/>
                          </a:solidFill>
                          <a:effectLst/>
                          <a:latin typeface="Calibri" panose="020F0502020204030204" pitchFamily="34" charset="0"/>
                        </a:rPr>
                        <a:t>$0.88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61146"/>
                  </a:ext>
                </a:extLst>
              </a:tr>
              <a:tr h="369112">
                <a:tc>
                  <a:txBody>
                    <a:bodyPr/>
                    <a:lstStyle/>
                    <a:p>
                      <a:pPr algn="ctr" fontAlgn="b"/>
                      <a:r>
                        <a:rPr lang="en-US" sz="1600" b="1" i="0" u="none" strike="noStrike" dirty="0">
                          <a:solidFill>
                            <a:schemeClr val="tx1"/>
                          </a:solidFill>
                          <a:effectLst/>
                          <a:latin typeface="Calibri" panose="020F0502020204030204" pitchFamily="34" charset="0"/>
                        </a:rPr>
                        <a:t>Minnesota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336930"/>
                  </a:ext>
                </a:extLst>
              </a:tr>
              <a:tr h="369112">
                <a:tc>
                  <a:txBody>
                    <a:bodyPr/>
                    <a:lstStyle/>
                    <a:p>
                      <a:pPr algn="ctr" fontAlgn="b"/>
                      <a:r>
                        <a:rPr lang="en-US" sz="1600" b="1" i="0" u="none" strike="noStrike" dirty="0">
                          <a:solidFill>
                            <a:schemeClr val="tx1"/>
                          </a:solidFill>
                          <a:effectLst/>
                          <a:latin typeface="Calibri" panose="020F0502020204030204" pitchFamily="34" charset="0"/>
                        </a:rPr>
                        <a:t>Iowa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1"/>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0907185"/>
                  </a:ext>
                </a:extLst>
              </a:tr>
              <a:tr h="356384">
                <a:tc>
                  <a:txBody>
                    <a:bodyPr/>
                    <a:lstStyle/>
                    <a:p>
                      <a:pPr algn="r" fontAlgn="b"/>
                      <a:r>
                        <a:rPr lang="en-US" sz="1600" b="1" i="0" u="none" strike="noStrike" dirty="0">
                          <a:solidFill>
                            <a:schemeClr val="tx1"/>
                          </a:solidFill>
                          <a:effectLst/>
                          <a:latin typeface="Calibri" panose="020F0502020204030204" pitchFamily="34" charset="0"/>
                        </a:rPr>
                        <a:t>Average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a:solidFill>
                            <a:schemeClr val="tx1"/>
                          </a:solidFill>
                          <a:effectLst/>
                          <a:latin typeface="Calibri" panose="020F0502020204030204" pitchFamily="34" charset="0"/>
                        </a:rPr>
                        <a:t>$0.92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dirty="0">
                          <a:solidFill>
                            <a:schemeClr val="tx1"/>
                          </a:solidFill>
                          <a:effectLst/>
                          <a:latin typeface="Calibri" panose="020F0502020204030204" pitchFamily="34" charset="0"/>
                        </a:rPr>
                        <a:t>$1.06</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50658444"/>
                  </a:ext>
                </a:extLst>
              </a:tr>
            </a:tbl>
          </a:graphicData>
        </a:graphic>
      </p:graphicFrame>
      <p:sp>
        <p:nvSpPr>
          <p:cNvPr id="6" name="TextBox 5">
            <a:extLst>
              <a:ext uri="{FF2B5EF4-FFF2-40B4-BE49-F238E27FC236}">
                <a16:creationId xmlns:a16="http://schemas.microsoft.com/office/drawing/2014/main" id="{A56434AF-939D-436E-838E-C9321061E39A}"/>
              </a:ext>
            </a:extLst>
          </p:cNvPr>
          <p:cNvSpPr txBox="1"/>
          <p:nvPr/>
        </p:nvSpPr>
        <p:spPr>
          <a:xfrm>
            <a:off x="4419600" y="145652"/>
            <a:ext cx="6096000" cy="523220"/>
          </a:xfrm>
          <a:prstGeom prst="rect">
            <a:avLst/>
          </a:prstGeom>
          <a:noFill/>
        </p:spPr>
        <p:txBody>
          <a:bodyPr wrap="square">
            <a:spAutoFit/>
          </a:bodyPr>
          <a:lstStyle/>
          <a:p>
            <a:r>
              <a:rPr lang="en-US" sz="2800" dirty="0">
                <a:solidFill>
                  <a:schemeClr val="bg1"/>
                </a:solidFill>
                <a:latin typeface="Calibri" panose="020F0502020204030204" pitchFamily="34" charset="0"/>
                <a:cs typeface="Calibri" panose="020F0502020204030204" pitchFamily="34" charset="0"/>
              </a:rPr>
              <a:t>Tribal Aggregate Operation:  Benefits</a:t>
            </a:r>
            <a:endParaRPr lang="en-US" sz="2800" dirty="0">
              <a:solidFill>
                <a:schemeClr val="bg1"/>
              </a:solidFill>
            </a:endParaRPr>
          </a:p>
        </p:txBody>
      </p:sp>
    </p:spTree>
    <p:extLst>
      <p:ext uri="{BB962C8B-B14F-4D97-AF65-F5344CB8AC3E}">
        <p14:creationId xmlns:p14="http://schemas.microsoft.com/office/powerpoint/2010/main" val="3148985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solidFill>
                  <a:srgbClr val="007172"/>
                </a:solidFill>
                <a:latin typeface="Calibri" panose="020F0502020204030204" pitchFamily="34" charset="0"/>
                <a:cs typeface="Calibri" panose="020F0502020204030204" pitchFamily="34" charset="0"/>
              </a:rPr>
              <a:t>Income generation (continued)</a:t>
            </a:r>
          </a:p>
        </p:txBody>
      </p:sp>
      <p:sp>
        <p:nvSpPr>
          <p:cNvPr id="3" name="Content Placeholder 2"/>
          <p:cNvSpPr>
            <a:spLocks noGrp="1"/>
          </p:cNvSpPr>
          <p:nvPr>
            <p:ph idx="1"/>
          </p:nvPr>
        </p:nvSpPr>
        <p:spPr>
          <a:xfrm>
            <a:off x="609600" y="1639330"/>
            <a:ext cx="10972800" cy="4692197"/>
          </a:xfrm>
        </p:spPr>
        <p:txBody>
          <a:bodyPr/>
          <a:lstStyle/>
          <a:p>
            <a:pPr marL="514350" indent="-457200">
              <a:buFont typeface="Franklin Gothic Book" panose="020B0503020102020204" pitchFamily="34" charset="0"/>
              <a:buChar char="»"/>
            </a:pPr>
            <a:r>
              <a:rPr lang="en-US" dirty="0">
                <a:solidFill>
                  <a:schemeClr val="tx1"/>
                </a:solidFill>
                <a:latin typeface="Calibri" panose="020F0502020204030204" pitchFamily="34" charset="0"/>
                <a:cs typeface="Calibri" panose="020F0502020204030204" pitchFamily="34" charset="0"/>
              </a:rPr>
              <a:t>Individual income: </a:t>
            </a:r>
            <a:r>
              <a:rPr lang="en-US" sz="2000" b="0" dirty="0">
                <a:solidFill>
                  <a:schemeClr val="tx1"/>
                </a:solidFill>
                <a:latin typeface="Calibri" panose="020F0502020204030204" pitchFamily="34" charset="0"/>
                <a:cs typeface="Calibri" panose="020F0502020204030204" pitchFamily="34" charset="0"/>
              </a:rPr>
              <a:t>Based on the following factors:  </a:t>
            </a:r>
          </a:p>
          <a:p>
            <a:pPr lvl="1"/>
            <a:r>
              <a:rPr lang="en-US" dirty="0">
                <a:solidFill>
                  <a:schemeClr val="tx1"/>
                </a:solidFill>
                <a:cs typeface="Arial" panose="020B0604020202020204" pitchFamily="34" charset="0"/>
              </a:rPr>
              <a:t>State of California operation, production at 50,000 tons/yr., 100% tribally owned.</a:t>
            </a:r>
          </a:p>
          <a:p>
            <a:pPr lvl="1"/>
            <a:r>
              <a:rPr lang="en-US" dirty="0">
                <a:solidFill>
                  <a:schemeClr val="tx1"/>
                </a:solidFill>
                <a:cs typeface="Arial" panose="020B0604020202020204" pitchFamily="34" charset="0"/>
              </a:rPr>
              <a:t>4 direct jobs and 6 indirect jobs will be created (10 total ): refer to the economic multiplier </a:t>
            </a:r>
          </a:p>
          <a:p>
            <a:pPr lvl="1"/>
            <a:endParaRPr lang="en-US" sz="800" dirty="0">
              <a:solidFill>
                <a:schemeClr val="tx1"/>
              </a:solidFill>
              <a:cs typeface="Arial" panose="020B0604020202020204" pitchFamily="34" charset="0"/>
            </a:endParaRPr>
          </a:p>
          <a:p>
            <a:pPr>
              <a:buFont typeface="Franklin Gothic Book" panose="020B0503020102020204" pitchFamily="34" charset="0"/>
              <a:buChar char="»"/>
            </a:pPr>
            <a:r>
              <a:rPr lang="en-US" sz="2000" dirty="0">
                <a:solidFill>
                  <a:schemeClr val="tx1"/>
                </a:solidFill>
                <a:cs typeface="Arial" panose="020B0604020202020204" pitchFamily="34" charset="0"/>
              </a:rPr>
              <a:t>Foreman:  $65,000/yr.</a:t>
            </a:r>
          </a:p>
          <a:p>
            <a:pPr>
              <a:buFont typeface="Franklin Gothic Book" panose="020B0503020102020204" pitchFamily="34" charset="0"/>
              <a:buChar char="»"/>
            </a:pPr>
            <a:r>
              <a:rPr lang="en-US" sz="2000" dirty="0">
                <a:solidFill>
                  <a:schemeClr val="tx1"/>
                </a:solidFill>
                <a:cs typeface="Arial" panose="020B0604020202020204" pitchFamily="34" charset="0"/>
              </a:rPr>
              <a:t>Front End Loader:  $43,680/ yr. ($21/hr.)</a:t>
            </a:r>
          </a:p>
          <a:p>
            <a:pPr>
              <a:buFont typeface="Franklin Gothic Book" panose="020B0503020102020204" pitchFamily="34" charset="0"/>
              <a:buChar char="»"/>
            </a:pPr>
            <a:r>
              <a:rPr lang="en-US" sz="2000" dirty="0">
                <a:solidFill>
                  <a:schemeClr val="tx1"/>
                </a:solidFill>
                <a:cs typeface="Arial" panose="020B0604020202020204" pitchFamily="34" charset="0"/>
              </a:rPr>
              <a:t>Laborer:  $37,440/yr. ($18/hr.) X 2=  $74,880</a:t>
            </a:r>
          </a:p>
          <a:p>
            <a:pPr>
              <a:buFont typeface="Franklin Gothic Book" panose="020B0503020102020204" pitchFamily="34" charset="0"/>
              <a:buChar char="»"/>
            </a:pPr>
            <a:r>
              <a:rPr lang="en-US" sz="2000" dirty="0">
                <a:solidFill>
                  <a:schemeClr val="tx1"/>
                </a:solidFill>
                <a:cs typeface="Arial" panose="020B0604020202020204" pitchFamily="34" charset="0"/>
              </a:rPr>
              <a:t>Total:  $183,560 (wages for 4 people/yr.)</a:t>
            </a:r>
          </a:p>
          <a:p>
            <a:pPr>
              <a:buFont typeface="Arial" panose="020B0604020202020204" pitchFamily="34" charset="0"/>
              <a:buChar char="•"/>
            </a:pPr>
            <a:endParaRPr lang="en-US" sz="800" dirty="0">
              <a:solidFill>
                <a:schemeClr val="tx1"/>
              </a:solidFill>
              <a:cs typeface="Arial" panose="020B0604020202020204" pitchFamily="34" charset="0"/>
            </a:endParaRPr>
          </a:p>
          <a:p>
            <a:pPr marL="0" indent="0">
              <a:buNone/>
            </a:pPr>
            <a:r>
              <a:rPr lang="en-US" sz="2000" dirty="0">
                <a:solidFill>
                  <a:schemeClr val="tx1"/>
                </a:solidFill>
                <a:cs typeface="Arial" panose="020B0604020202020204" pitchFamily="34" charset="0"/>
              </a:rPr>
              <a:t>PLUS</a:t>
            </a:r>
          </a:p>
          <a:p>
            <a:pPr marL="0" indent="0">
              <a:buNone/>
            </a:pPr>
            <a:endParaRPr lang="en-US" sz="800" dirty="0">
              <a:solidFill>
                <a:schemeClr val="tx1"/>
              </a:solidFill>
              <a:cs typeface="Arial" panose="020B0604020202020204" pitchFamily="34" charset="0"/>
            </a:endParaRPr>
          </a:p>
          <a:p>
            <a:pPr>
              <a:buFont typeface="Franklin Gothic Book" panose="020B0503020102020204" pitchFamily="34" charset="0"/>
              <a:buChar char="»"/>
            </a:pPr>
            <a:r>
              <a:rPr lang="en-US" sz="2000" dirty="0">
                <a:solidFill>
                  <a:schemeClr val="tx1"/>
                </a:solidFill>
                <a:cs typeface="Arial" panose="020B0604020202020204" pitchFamily="34" charset="0"/>
              </a:rPr>
              <a:t>6 additional minimum wage jobs: ($15/hr. in CA in 2022 = $31,200/yr.) = ($187,220/6 jobs/yr.)</a:t>
            </a:r>
          </a:p>
          <a:p>
            <a:pPr>
              <a:buFont typeface="Franklin Gothic Book" panose="020B0503020102020204" pitchFamily="34" charset="0"/>
              <a:buChar char="»"/>
            </a:pPr>
            <a:r>
              <a:rPr lang="en-US" sz="2000" dirty="0">
                <a:solidFill>
                  <a:schemeClr val="tx1"/>
                </a:solidFill>
                <a:cs typeface="Arial" panose="020B0604020202020204" pitchFamily="34" charset="0"/>
              </a:rPr>
              <a:t>A GRAND TOTAL of </a:t>
            </a:r>
            <a:r>
              <a:rPr lang="en-US" sz="2000" dirty="0">
                <a:solidFill>
                  <a:srgbClr val="FF0000"/>
                </a:solidFill>
                <a:cs typeface="Arial" panose="020B0604020202020204" pitchFamily="34" charset="0"/>
              </a:rPr>
              <a:t>$370,780 </a:t>
            </a:r>
            <a:r>
              <a:rPr lang="en-US" sz="2000" dirty="0">
                <a:solidFill>
                  <a:schemeClr val="tx1"/>
                </a:solidFill>
                <a:cs typeface="Arial" panose="020B0604020202020204" pitchFamily="34" charset="0"/>
              </a:rPr>
              <a:t>could be generated in and around the general vicinity of the aggregate operation that employs 4 people.  </a:t>
            </a:r>
            <a:r>
              <a:rPr lang="en-US" sz="1400" dirty="0">
                <a:solidFill>
                  <a:schemeClr val="tx1"/>
                </a:solidFill>
                <a:cs typeface="Arial" panose="020B0604020202020204" pitchFamily="34" charset="0"/>
              </a:rPr>
              <a:t> </a:t>
            </a:r>
          </a:p>
          <a:p>
            <a:pPr marL="914400" lvl="1" indent="-457200"/>
            <a:endParaRPr lang="en-US" sz="1200" dirty="0">
              <a:solidFill>
                <a:schemeClr val="tx1"/>
              </a:solidFill>
              <a:latin typeface="Arial" panose="020B0604020202020204" pitchFamily="34" charset="0"/>
              <a:cs typeface="Arial" panose="020B0604020202020204" pitchFamily="34" charset="0"/>
            </a:endParaRPr>
          </a:p>
          <a:p>
            <a:pPr marL="457200" lvl="1" indent="0">
              <a:buNone/>
            </a:pPr>
            <a:endParaRPr lang="en-US" sz="1200" dirty="0">
              <a:solidFill>
                <a:schemeClr val="tx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924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7172"/>
                </a:solidFill>
                <a:latin typeface="Calibri" panose="020F0502020204030204" pitchFamily="34" charset="0"/>
                <a:cs typeface="Calibri" panose="020F0502020204030204" pitchFamily="34" charset="0"/>
              </a:rPr>
              <a:t>Income Generation (continued)</a:t>
            </a:r>
          </a:p>
        </p:txBody>
      </p:sp>
      <p:sp>
        <p:nvSpPr>
          <p:cNvPr id="3" name="Content Placeholder 2"/>
          <p:cNvSpPr>
            <a:spLocks noGrp="1"/>
          </p:cNvSpPr>
          <p:nvPr>
            <p:ph idx="1"/>
          </p:nvPr>
        </p:nvSpPr>
        <p:spPr>
          <a:xfrm>
            <a:off x="609600" y="1573620"/>
            <a:ext cx="10972800" cy="4954180"/>
          </a:xfrm>
        </p:spPr>
        <p:txBody>
          <a:bodyPr/>
          <a:lstStyle/>
          <a:p>
            <a:pPr marL="514350" indent="-457200">
              <a:buFont typeface="Franklin Gothic Book" panose="020B0503020102020204" pitchFamily="34" charset="0"/>
              <a:buChar char="»"/>
            </a:pPr>
            <a:r>
              <a:rPr lang="en-US" dirty="0">
                <a:solidFill>
                  <a:schemeClr val="tx1"/>
                </a:solidFill>
                <a:latin typeface="Calibri" panose="020F0502020204030204" pitchFamily="34" charset="0"/>
                <a:cs typeface="Calibri" panose="020F0502020204030204" pitchFamily="34" charset="0"/>
              </a:rPr>
              <a:t>Individual income: </a:t>
            </a:r>
            <a:r>
              <a:rPr lang="en-US" sz="2000" b="0" dirty="0">
                <a:solidFill>
                  <a:schemeClr val="tx1"/>
                </a:solidFill>
                <a:latin typeface="Calibri" panose="020F0502020204030204" pitchFamily="34" charset="0"/>
                <a:cs typeface="Calibri" panose="020F0502020204030204" pitchFamily="34" charset="0"/>
              </a:rPr>
              <a:t>Based on the following factors:  </a:t>
            </a:r>
          </a:p>
          <a:p>
            <a:pPr lvl="1"/>
            <a:r>
              <a:rPr lang="en-US" dirty="0">
                <a:solidFill>
                  <a:schemeClr val="tx1"/>
                </a:solidFill>
                <a:cs typeface="Arial" panose="020B0604020202020204" pitchFamily="34" charset="0"/>
              </a:rPr>
              <a:t>State of Minnesota operation, production at 50,000 tons/yr., 100% tribally owned.</a:t>
            </a:r>
          </a:p>
          <a:p>
            <a:pPr lvl="1"/>
            <a:r>
              <a:rPr lang="en-US" dirty="0">
                <a:solidFill>
                  <a:schemeClr val="tx1"/>
                </a:solidFill>
                <a:cs typeface="Arial" panose="020B0604020202020204" pitchFamily="34" charset="0"/>
              </a:rPr>
              <a:t>4 direct jobs and 6 indirect jobs will be created (10 total ): 1.5 economic multiplier </a:t>
            </a:r>
          </a:p>
          <a:p>
            <a:pPr lvl="1"/>
            <a:endParaRPr lang="en-US" sz="800" dirty="0">
              <a:solidFill>
                <a:schemeClr val="tx1"/>
              </a:solidFill>
              <a:cs typeface="Arial" panose="020B0604020202020204" pitchFamily="34" charset="0"/>
            </a:endParaRPr>
          </a:p>
          <a:p>
            <a:pPr>
              <a:buFont typeface="Franklin Gothic Book" panose="020B0503020102020204" pitchFamily="34" charset="0"/>
              <a:buChar char="»"/>
            </a:pPr>
            <a:r>
              <a:rPr lang="en-US" sz="2000" dirty="0">
                <a:solidFill>
                  <a:schemeClr val="tx1"/>
                </a:solidFill>
                <a:cs typeface="Arial" panose="020B0604020202020204" pitchFamily="34" charset="0"/>
              </a:rPr>
              <a:t>Foreman:  $60,000/yr.</a:t>
            </a:r>
          </a:p>
          <a:p>
            <a:pPr>
              <a:buFont typeface="Franklin Gothic Book" panose="020B0503020102020204" pitchFamily="34" charset="0"/>
              <a:buChar char="»"/>
            </a:pPr>
            <a:r>
              <a:rPr lang="en-US" sz="2000" dirty="0">
                <a:solidFill>
                  <a:schemeClr val="tx1"/>
                </a:solidFill>
                <a:cs typeface="Arial" panose="020B0604020202020204" pitchFamily="34" charset="0"/>
              </a:rPr>
              <a:t>Front End Loader:  $43,680/ yr. ($21/hr.)</a:t>
            </a:r>
          </a:p>
          <a:p>
            <a:pPr>
              <a:buFont typeface="Franklin Gothic Book" panose="020B0503020102020204" pitchFamily="34" charset="0"/>
              <a:buChar char="»"/>
            </a:pPr>
            <a:r>
              <a:rPr lang="en-US" sz="2000" dirty="0">
                <a:solidFill>
                  <a:schemeClr val="tx1"/>
                </a:solidFill>
                <a:cs typeface="Arial" panose="020B0604020202020204" pitchFamily="34" charset="0"/>
              </a:rPr>
              <a:t>Laborer:  $31,200/yr. ($11.50/hr.) X 2=  $47,840</a:t>
            </a:r>
          </a:p>
          <a:p>
            <a:pPr>
              <a:buFont typeface="Franklin Gothic Book" panose="020B0503020102020204" pitchFamily="34" charset="0"/>
              <a:buChar char="»"/>
            </a:pPr>
            <a:r>
              <a:rPr lang="en-US" sz="2000" dirty="0">
                <a:solidFill>
                  <a:schemeClr val="tx1"/>
                </a:solidFill>
                <a:cs typeface="Arial" panose="020B0604020202020204" pitchFamily="34" charset="0"/>
              </a:rPr>
              <a:t>Total:  $151,520 (wages for 4 people/yr.)</a:t>
            </a:r>
          </a:p>
          <a:p>
            <a:pPr>
              <a:buFont typeface="Arial" panose="020B0604020202020204" pitchFamily="34" charset="0"/>
              <a:buChar char="•"/>
            </a:pPr>
            <a:endParaRPr lang="en-US" sz="800" dirty="0">
              <a:solidFill>
                <a:schemeClr val="tx1"/>
              </a:solidFill>
              <a:cs typeface="Arial" panose="020B0604020202020204" pitchFamily="34" charset="0"/>
            </a:endParaRPr>
          </a:p>
          <a:p>
            <a:pPr marL="0" indent="0">
              <a:buNone/>
            </a:pPr>
            <a:r>
              <a:rPr lang="en-US" sz="2000" dirty="0">
                <a:solidFill>
                  <a:schemeClr val="tx1"/>
                </a:solidFill>
                <a:cs typeface="Arial" panose="020B0604020202020204" pitchFamily="34" charset="0"/>
              </a:rPr>
              <a:t>PLUS</a:t>
            </a:r>
          </a:p>
          <a:p>
            <a:pPr marL="0" indent="0">
              <a:buNone/>
            </a:pPr>
            <a:endParaRPr lang="en-US" sz="800" dirty="0">
              <a:solidFill>
                <a:schemeClr val="tx1"/>
              </a:solidFill>
              <a:cs typeface="Arial" panose="020B0604020202020204" pitchFamily="34" charset="0"/>
            </a:endParaRPr>
          </a:p>
          <a:p>
            <a:pPr>
              <a:buFont typeface="Franklin Gothic Book" panose="020B0503020102020204" pitchFamily="34" charset="0"/>
              <a:buChar char="»"/>
            </a:pPr>
            <a:r>
              <a:rPr lang="en-US" sz="2000" dirty="0">
                <a:solidFill>
                  <a:schemeClr val="tx1"/>
                </a:solidFill>
                <a:cs typeface="Arial" panose="020B0604020202020204" pitchFamily="34" charset="0"/>
              </a:rPr>
              <a:t>6 additional minimum wage jobs: </a:t>
            </a:r>
            <a:r>
              <a:rPr lang="en-US" sz="1800" dirty="0">
                <a:solidFill>
                  <a:schemeClr val="tx1"/>
                </a:solidFill>
                <a:cs typeface="Arial" panose="020B0604020202020204" pitchFamily="34" charset="0"/>
              </a:rPr>
              <a:t>($8.42/hr. in MN in 2022 = $17,514/yr.) = ($105,084/6 jobs/yr.)</a:t>
            </a:r>
          </a:p>
          <a:p>
            <a:pPr>
              <a:buFont typeface="Franklin Gothic Book" panose="020B0503020102020204" pitchFamily="34" charset="0"/>
              <a:buChar char="»"/>
            </a:pPr>
            <a:r>
              <a:rPr lang="en-US" sz="2000" dirty="0">
                <a:solidFill>
                  <a:schemeClr val="tx1"/>
                </a:solidFill>
                <a:cs typeface="Arial" panose="020B0604020202020204" pitchFamily="34" charset="0"/>
              </a:rPr>
              <a:t>A GRAND TOTAL of </a:t>
            </a:r>
            <a:r>
              <a:rPr lang="en-US" sz="2000" dirty="0">
                <a:solidFill>
                  <a:srgbClr val="FF0000"/>
                </a:solidFill>
                <a:cs typeface="Arial" panose="020B0604020202020204" pitchFamily="34" charset="0"/>
              </a:rPr>
              <a:t>$256,604 </a:t>
            </a:r>
            <a:r>
              <a:rPr lang="en-US" sz="2000" dirty="0">
                <a:solidFill>
                  <a:schemeClr val="tx1"/>
                </a:solidFill>
                <a:cs typeface="Arial" panose="020B0604020202020204" pitchFamily="34" charset="0"/>
              </a:rPr>
              <a:t>could be generated in and around the general vicinity of the aggregate operation that employs 4 people. </a:t>
            </a:r>
          </a:p>
          <a:p>
            <a:pPr marL="342900" marR="0" lvl="0" indent="-342900" algn="l" defTabSz="457200" rtl="0" eaLnBrk="1" fontAlgn="base" latinLnBrk="0" hangingPunct="1">
              <a:lnSpc>
                <a:spcPct val="100000"/>
              </a:lnSpc>
              <a:spcBef>
                <a:spcPct val="20000"/>
              </a:spcBef>
              <a:spcAft>
                <a:spcPct val="0"/>
              </a:spcAft>
              <a:buClrTx/>
              <a:buSzTx/>
              <a:buFont typeface="Franklin Gothic Book" panose="020B05030201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Aggregate operations tend to be “long lived.”</a:t>
            </a:r>
          </a:p>
          <a:p>
            <a:pPr>
              <a:buFont typeface="Franklin Gothic Book" panose="020B0503020102020204" pitchFamily="34" charset="0"/>
              <a:buChar char="»"/>
            </a:pPr>
            <a:r>
              <a:rPr lang="en-US" sz="2000" dirty="0">
                <a:solidFill>
                  <a:schemeClr val="tx1"/>
                </a:solidFill>
                <a:cs typeface="Arial" panose="020B0604020202020204" pitchFamily="34" charset="0"/>
              </a:rPr>
              <a:t> </a:t>
            </a:r>
            <a:r>
              <a:rPr lang="en-US" sz="1400" dirty="0">
                <a:solidFill>
                  <a:schemeClr val="tx1"/>
                </a:solidFill>
                <a:cs typeface="Arial" panose="020B0604020202020204" pitchFamily="34" charset="0"/>
              </a:rPr>
              <a:t> </a:t>
            </a:r>
          </a:p>
          <a:p>
            <a:pPr marL="914400" lvl="1" indent="-457200"/>
            <a:endParaRPr lang="en-US" sz="1200" dirty="0">
              <a:solidFill>
                <a:schemeClr val="tx1"/>
              </a:solidFill>
              <a:latin typeface="Arial" panose="020B0604020202020204" pitchFamily="34" charset="0"/>
              <a:cs typeface="Arial" panose="020B0604020202020204" pitchFamily="34" charset="0"/>
            </a:endParaRPr>
          </a:p>
          <a:p>
            <a:pPr marL="457200" lvl="1" indent="0">
              <a:buNone/>
            </a:pPr>
            <a:endParaRPr lang="en-US" sz="1200" dirty="0">
              <a:solidFill>
                <a:schemeClr val="tx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58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A tractor on a road&#10;&#10;Description automatically generated with low confidence"/>
          <p:cNvPicPr>
            <a:picLocks noChangeAspect="1"/>
          </p:cNvPicPr>
          <p:nvPr/>
        </p:nvPicPr>
        <p:blipFill rotWithShape="1">
          <a:blip r:embed="rId3">
            <a:extLst>
              <a:ext uri="{28A0092B-C50C-407E-A947-70E740481C1C}">
                <a14:useLocalDpi xmlns:a14="http://schemas.microsoft.com/office/drawing/2010/main" val="0"/>
              </a:ext>
            </a:extLst>
          </a:blip>
          <a:srcRect r="-5" b="20310"/>
          <a:stretch/>
        </p:blipFill>
        <p:spPr bwMode="auto">
          <a:xfrm>
            <a:off x="7926780" y="865908"/>
            <a:ext cx="4252961" cy="2855243"/>
          </a:xfrm>
          <a:custGeom>
            <a:avLst/>
            <a:gdLst>
              <a:gd name="connsiteX0" fmla="*/ 563118 w 1808512"/>
              <a:gd name="connsiteY0" fmla="*/ 0 h 1214152"/>
              <a:gd name="connsiteX1" fmla="*/ 1808512 w 1808512"/>
              <a:gd name="connsiteY1" fmla="*/ 0 h 1214152"/>
              <a:gd name="connsiteX2" fmla="*/ 1808512 w 1808512"/>
              <a:gd name="connsiteY2" fmla="*/ 1214152 h 1214152"/>
              <a:gd name="connsiteX3" fmla="*/ 0 w 1808512"/>
              <a:gd name="connsiteY3" fmla="*/ 1214152 h 1214152"/>
              <a:gd name="connsiteX4" fmla="*/ 1334 w 1808512"/>
              <a:gd name="connsiteY4" fmla="*/ 1160050 h 1214152"/>
              <a:gd name="connsiteX5" fmla="*/ 555498 w 1808512"/>
              <a:gd name="connsiteY5" fmla="*/ 5239 h 121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8512" h="1214152">
                <a:moveTo>
                  <a:pt x="563118" y="0"/>
                </a:moveTo>
                <a:lnTo>
                  <a:pt x="1808512" y="0"/>
                </a:lnTo>
                <a:lnTo>
                  <a:pt x="1808512" y="1214152"/>
                </a:lnTo>
                <a:lnTo>
                  <a:pt x="0" y="1214152"/>
                </a:lnTo>
                <a:lnTo>
                  <a:pt x="1334" y="1160050"/>
                </a:lnTo>
                <a:cubicBezTo>
                  <a:pt x="24479" y="670274"/>
                  <a:pt x="220409" y="246221"/>
                  <a:pt x="555498" y="5239"/>
                </a:cubicBezTo>
                <a:close/>
              </a:path>
            </a:pathLst>
          </a:custGeom>
          <a:solidFill>
            <a:srgbClr val="FFFFFF"/>
          </a:solidFill>
          <a:ln w="9525">
            <a:solidFill>
              <a:schemeClr val="bg1"/>
            </a:solidFill>
            <a:miter lim="800000"/>
            <a:headEnd/>
            <a:tailEnd/>
          </a:ln>
        </p:spPr>
      </p:pic>
      <p:pic>
        <p:nvPicPr>
          <p:cNvPr id="5" name="Picture 4" descr="O:\general\media\Photos\Minerals\Aggregate\Essl%20Ranch%20Road.jpg"/>
          <p:cNvPicPr/>
          <p:nvPr/>
        </p:nvPicPr>
        <p:blipFill rotWithShape="1">
          <a:blip r:embed="rId4" cstate="print">
            <a:extLst>
              <a:ext uri="{28A0092B-C50C-407E-A947-70E740481C1C}">
                <a14:useLocalDpi xmlns:a14="http://schemas.microsoft.com/office/drawing/2010/main" val="0"/>
              </a:ext>
            </a:extLst>
          </a:blip>
          <a:srcRect t="1213" r="5" b="6167"/>
          <a:stretch/>
        </p:blipFill>
        <p:spPr bwMode="auto">
          <a:xfrm>
            <a:off x="7939038" y="3775359"/>
            <a:ext cx="4252962" cy="2718091"/>
          </a:xfrm>
          <a:custGeom>
            <a:avLst/>
            <a:gdLst>
              <a:gd name="connsiteX0" fmla="*/ 762 w 1809750"/>
              <a:gd name="connsiteY0" fmla="*/ 0 h 1156621"/>
              <a:gd name="connsiteX1" fmla="*/ 1809750 w 1809750"/>
              <a:gd name="connsiteY1" fmla="*/ 0 h 1156621"/>
              <a:gd name="connsiteX2" fmla="*/ 1809750 w 1809750"/>
              <a:gd name="connsiteY2" fmla="*/ 1156621 h 1156621"/>
              <a:gd name="connsiteX3" fmla="*/ 870014 w 1809750"/>
              <a:gd name="connsiteY3" fmla="*/ 1156621 h 1156621"/>
              <a:gd name="connsiteX4" fmla="*/ 831152 w 1809750"/>
              <a:gd name="connsiteY4" fmla="*/ 1129665 h 1156621"/>
              <a:gd name="connsiteX5" fmla="*/ 651605 w 1809750"/>
              <a:gd name="connsiteY5" fmla="*/ 988695 h 1156621"/>
              <a:gd name="connsiteX6" fmla="*/ 0 w 1809750"/>
              <a:gd name="connsiteY6" fmla="*/ 31718 h 1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0" h="1156621">
                <a:moveTo>
                  <a:pt x="762" y="0"/>
                </a:moveTo>
                <a:lnTo>
                  <a:pt x="1809750" y="0"/>
                </a:lnTo>
                <a:lnTo>
                  <a:pt x="1809750" y="1156621"/>
                </a:lnTo>
                <a:lnTo>
                  <a:pt x="870014" y="1156621"/>
                </a:lnTo>
                <a:lnTo>
                  <a:pt x="831152" y="1129665"/>
                </a:lnTo>
                <a:cubicBezTo>
                  <a:pt x="770763" y="1085374"/>
                  <a:pt x="711422" y="1037558"/>
                  <a:pt x="651605" y="988695"/>
                </a:cubicBezTo>
                <a:cubicBezTo>
                  <a:pt x="322612" y="720471"/>
                  <a:pt x="0" y="500253"/>
                  <a:pt x="0" y="31718"/>
                </a:cubicBezTo>
                <a:close/>
              </a:path>
            </a:pathLst>
          </a:custGeom>
          <a:noFill/>
          <a:ln>
            <a:noFill/>
          </a:ln>
        </p:spPr>
      </p:pic>
      <p:sp>
        <p:nvSpPr>
          <p:cNvPr id="12291" name="Rectangle 3"/>
          <p:cNvSpPr>
            <a:spLocks noChangeArrowheads="1"/>
          </p:cNvSpPr>
          <p:nvPr/>
        </p:nvSpPr>
        <p:spPr bwMode="auto">
          <a:xfrm>
            <a:off x="531813" y="2292927"/>
            <a:ext cx="6180137" cy="38872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457200" indent="-457200" defTabSz="457200"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45720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4572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4572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4572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4572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4572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4572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4572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marL="0" marR="0" lvl="0" indent="0" algn="l" defTabSz="457200" rtl="0" eaLnBrk="1" fontAlgn="base" latinLnBrk="0" hangingPunct="1">
              <a:lnSpc>
                <a:spcPct val="100000"/>
              </a:lnSpc>
              <a:spcBef>
                <a:spcPct val="20000"/>
              </a:spcBef>
              <a:spcAft>
                <a:spcPct val="0"/>
              </a:spcAft>
              <a:buClrTx/>
              <a:buSzTx/>
              <a:buFont typeface="Wingdings 2" pitchFamily="18" charset="2"/>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construction projects on or near reservations rely on supplies of aggregate resources from non-Indian, off Reservation sources. This can be costly.</a:t>
            </a:r>
          </a:p>
          <a:p>
            <a:pPr marL="457200" marR="0" lvl="0" indent="-457200" algn="l" defTabSz="457200" rtl="0" eaLnBrk="1" fontAlgn="base" latinLnBrk="0" hangingPunct="1">
              <a:lnSpc>
                <a:spcPct val="100000"/>
              </a:lnSpc>
              <a:spcBef>
                <a:spcPct val="20000"/>
              </a:spcBef>
              <a:spcAft>
                <a:spcPct val="0"/>
              </a:spcAft>
              <a:buClrTx/>
              <a:buSzTx/>
              <a:buFont typeface="Franklin Gothic Book" panose="020B05030201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is because aggregate is expensive to transport. About $9.00/ton to transport 30 miles by truck.</a:t>
            </a:r>
          </a:p>
          <a:p>
            <a:pPr marL="457200" marR="0" lvl="0" indent="-457200" algn="l" defTabSz="457200" rtl="0" eaLnBrk="1" fontAlgn="base" latinLnBrk="0" hangingPunct="1">
              <a:lnSpc>
                <a:spcPct val="100000"/>
              </a:lnSpc>
              <a:spcBef>
                <a:spcPct val="20000"/>
              </a:spcBef>
              <a:spcAft>
                <a:spcPct val="0"/>
              </a:spcAft>
              <a:buClrTx/>
              <a:buSzTx/>
              <a:buFont typeface="Franklin Gothic Book" panose="020B05030201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Remote reservations have paid up to THREE times as much for materials than consumers in metropolitan areas due to the high cost of transportation.</a:t>
            </a:r>
          </a:p>
          <a:p>
            <a:pPr marL="457200" marR="0" lvl="0" indent="-457200" algn="l" defTabSz="457200" rtl="0" eaLnBrk="1" fontAlgn="base" latinLnBrk="0" hangingPunct="1">
              <a:lnSpc>
                <a:spcPct val="100000"/>
              </a:lnSpc>
              <a:spcBef>
                <a:spcPct val="20000"/>
              </a:spcBef>
              <a:spcAft>
                <a:spcPct val="0"/>
              </a:spcAft>
              <a:buClrTx/>
              <a:buSzTx/>
              <a:buFont typeface="Franklin Gothic Book" panose="020B05030201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Solution:  A tribe can develop its own aggregate resources, save money, maintain more roads and stretch its road budget.  </a:t>
            </a:r>
          </a:p>
          <a:p>
            <a:pPr marL="457200" marR="0" lvl="0" indent="-4572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Wingdings 2" pitchFamily="18"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Wingdings 2" pitchFamily="18" charset="2"/>
              <a:buNone/>
              <a:tabLst/>
              <a:defRPr/>
            </a:pPr>
            <a:endParaRPr kumimoji="0" lang="en-US" alt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 name="Title 1">
            <a:extLst>
              <a:ext uri="{FF2B5EF4-FFF2-40B4-BE49-F238E27FC236}">
                <a16:creationId xmlns:a16="http://schemas.microsoft.com/office/drawing/2014/main" id="{0F1BD984-E254-44E8-B052-309825C0ADCE}"/>
              </a:ext>
            </a:extLst>
          </p:cNvPr>
          <p:cNvSpPr txBox="1">
            <a:spLocks/>
          </p:cNvSpPr>
          <p:nvPr/>
        </p:nvSpPr>
        <p:spPr bwMode="auto">
          <a:xfrm>
            <a:off x="12259" y="1043041"/>
            <a:ext cx="84034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Cost Savings  </a:t>
            </a:r>
          </a:p>
        </p:txBody>
      </p:sp>
    </p:spTree>
    <p:extLst>
      <p:ext uri="{BB962C8B-B14F-4D97-AF65-F5344CB8AC3E}">
        <p14:creationId xmlns:p14="http://schemas.microsoft.com/office/powerpoint/2010/main" val="2298757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D741228B-394E-43A6-8A3E-F176007D9326}"/>
              </a:ext>
            </a:extLst>
          </p:cNvPr>
          <p:cNvSpPr txBox="1">
            <a:spLocks/>
          </p:cNvSpPr>
          <p:nvPr/>
        </p:nvSpPr>
        <p:spPr bwMode="auto">
          <a:xfrm>
            <a:off x="2236235" y="2406605"/>
            <a:ext cx="8115127" cy="40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b="1" i="0" u="sng" strike="noStrike" kern="1200" cap="none" spc="0" normalizeH="0" baseline="0" noProof="0" dirty="0" err="1">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Triba</a:t>
            </a:r>
            <a:r>
              <a:rPr lang="en-US" b="1" u="sng" dirty="0">
                <a:solidFill>
                  <a:srgbClr val="007172"/>
                </a:solidFill>
                <a:latin typeface="Calibri" panose="020F0502020204030204" pitchFamily="34" charset="0"/>
                <a:cs typeface="Calibri" panose="020F0502020204030204" pitchFamily="34" charset="0"/>
              </a:rPr>
              <a:t>l Sovereignty </a:t>
            </a:r>
            <a:r>
              <a:rPr lang="en-US" b="1" dirty="0">
                <a:solidFill>
                  <a:srgbClr val="007172"/>
                </a:solidFill>
                <a:latin typeface="Calibri" panose="020F0502020204030204" pitchFamily="34" charset="0"/>
                <a:cs typeface="Calibri" panose="020F0502020204030204" pitchFamily="34" charset="0"/>
              </a:rPr>
              <a:t>in Action</a:t>
            </a:r>
          </a:p>
          <a:p>
            <a:pPr>
              <a:spcBef>
                <a:spcPts val="0"/>
              </a:spcBef>
              <a:spcAft>
                <a:spcPts val="0"/>
              </a:spcAft>
              <a:buFont typeface="Wingdings" panose="05000000000000000000" pitchFamily="2" charset="2"/>
              <a:buChar char="v"/>
              <a:defRPr/>
            </a:pPr>
            <a:r>
              <a:rPr lang="en-US" sz="2200" b="1" dirty="0">
                <a:solidFill>
                  <a:srgbClr val="007172"/>
                </a:solidFill>
                <a:latin typeface="Calibri" panose="020F0502020204030204" pitchFamily="34" charset="0"/>
                <a:cs typeface="Calibri" panose="020F0502020204030204" pitchFamily="34" charset="0"/>
              </a:rPr>
              <a:t>Tribal </a:t>
            </a:r>
            <a:r>
              <a:rPr lang="en-US" sz="2200" b="1" u="sng" dirty="0">
                <a:solidFill>
                  <a:srgbClr val="007172"/>
                </a:solidFill>
                <a:latin typeface="Calibri" panose="020F0502020204030204" pitchFamily="34" charset="0"/>
                <a:cs typeface="Calibri" panose="020F0502020204030204" pitchFamily="34" charset="0"/>
              </a:rPr>
              <a:t>Independence</a:t>
            </a:r>
            <a:r>
              <a:rPr kumimoji="0" lang="en-US" sz="2200" b="1" i="0" u="sng"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rPr>
              <a:t>	</a:t>
            </a:r>
          </a:p>
          <a:p>
            <a:pPr marL="0" indent="0">
              <a:spcBef>
                <a:spcPts val="0"/>
              </a:spcBef>
              <a:spcAft>
                <a:spcPts val="0"/>
              </a:spcAft>
              <a:buNone/>
              <a:defRPr/>
            </a:pPr>
            <a:endParaRPr kumimoji="0" lang="en-US" sz="22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a:spcBef>
                <a:spcPts val="0"/>
              </a:spcBef>
              <a:spcAft>
                <a:spcPts val="0"/>
              </a:spcAft>
              <a:buFont typeface="Wingdings" panose="05000000000000000000" pitchFamily="2" charset="2"/>
              <a:buChar char="v"/>
              <a:defRPr/>
            </a:pPr>
            <a:r>
              <a:rPr lang="en-US" sz="2200" b="1" u="sng" dirty="0">
                <a:solidFill>
                  <a:srgbClr val="007172"/>
                </a:solidFill>
                <a:latin typeface="Calibri" panose="020F0502020204030204" pitchFamily="34" charset="0"/>
                <a:cs typeface="Calibri" panose="020F0502020204030204" pitchFamily="34" charset="0"/>
              </a:rPr>
              <a:t>Control</a:t>
            </a:r>
            <a:r>
              <a:rPr lang="en-US" sz="2200" b="1" dirty="0">
                <a:solidFill>
                  <a:srgbClr val="007172"/>
                </a:solidFill>
                <a:latin typeface="Calibri" panose="020F0502020204030204" pitchFamily="34" charset="0"/>
                <a:cs typeface="Calibri" panose="020F0502020204030204" pitchFamily="34" charset="0"/>
              </a:rPr>
              <a:t> over production of tribal resources</a:t>
            </a:r>
          </a:p>
          <a:p>
            <a:pPr lvl="1">
              <a:spcBef>
                <a:spcPts val="0"/>
              </a:spcBef>
              <a:spcAft>
                <a:spcPts val="0"/>
              </a:spcAft>
              <a:buFont typeface="Wingdings" panose="05000000000000000000" pitchFamily="2" charset="2"/>
              <a:buChar char="v"/>
              <a:defRPr/>
            </a:pPr>
            <a:r>
              <a:rPr kumimoji="0" lang="en-US" sz="1800" b="1" i="0" u="none" strike="noStrike" kern="1200" cap="none" spc="0" normalizeH="0" baseline="0" noProof="0" dirty="0">
                <a:ln>
                  <a:noFill/>
                </a:ln>
                <a:solidFill>
                  <a:srgbClr val="007172"/>
                </a:solidFill>
                <a:effectLst/>
                <a:uLnTx/>
                <a:uFillTx/>
                <a:latin typeface="Calibri" panose="020F0502020204030204" pitchFamily="34" charset="0"/>
                <a:ea typeface="+mn-ea"/>
                <a:cs typeface="Calibri" panose="020F0502020204030204" pitchFamily="34" charset="0"/>
              </a:rPr>
              <a:t>operations, managing costs, </a:t>
            </a:r>
            <a:r>
              <a:rPr lang="en-US" sz="1800" b="1" dirty="0">
                <a:solidFill>
                  <a:srgbClr val="007172"/>
                </a:solidFill>
                <a:latin typeface="Calibri" panose="020F0502020204030204" pitchFamily="34" charset="0"/>
                <a:cs typeface="Calibri" panose="020F0502020204030204" pitchFamily="34" charset="0"/>
              </a:rPr>
              <a:t>higher revenues, more jobs (tribal hiring preference)</a:t>
            </a:r>
          </a:p>
          <a:p>
            <a:pPr lvl="1">
              <a:spcBef>
                <a:spcPts val="0"/>
              </a:spcBef>
              <a:spcAft>
                <a:spcPts val="0"/>
              </a:spcAft>
              <a:buFont typeface="Wingdings" panose="05000000000000000000" pitchFamily="2" charset="2"/>
              <a:buChar char="v"/>
              <a:defRPr/>
            </a:pPr>
            <a:r>
              <a:rPr lang="en-US" sz="1800" b="1" dirty="0">
                <a:solidFill>
                  <a:srgbClr val="007172"/>
                </a:solidFill>
                <a:latin typeface="Calibri" panose="020F0502020204030204" pitchFamily="34" charset="0"/>
                <a:cs typeface="Calibri" panose="020F0502020204030204" pitchFamily="34" charset="0"/>
              </a:rPr>
              <a:t>no lease burdens</a:t>
            </a:r>
          </a:p>
          <a:p>
            <a:pPr lvl="1">
              <a:spcBef>
                <a:spcPts val="0"/>
              </a:spcBef>
              <a:spcAft>
                <a:spcPts val="0"/>
              </a:spcAft>
              <a:buFont typeface="Wingdings" panose="05000000000000000000" pitchFamily="2" charset="2"/>
              <a:buChar char="v"/>
              <a:defRPr/>
            </a:pPr>
            <a:r>
              <a:rPr lang="en-US" sz="1800" b="1" dirty="0">
                <a:solidFill>
                  <a:srgbClr val="007172"/>
                </a:solidFill>
                <a:latin typeface="Calibri" panose="020F0502020204030204" pitchFamily="34" charset="0"/>
                <a:cs typeface="Calibri" panose="020F0502020204030204" pitchFamily="34" charset="0"/>
              </a:rPr>
              <a:t>tailor future development plans to Tribe’s needs, not developer’s needs </a:t>
            </a:r>
          </a:p>
          <a:p>
            <a:pPr marL="457200" lvl="1" indent="0">
              <a:spcBef>
                <a:spcPts val="0"/>
              </a:spcBef>
              <a:spcAft>
                <a:spcPts val="0"/>
              </a:spcAft>
              <a:buNone/>
              <a:defRPr/>
            </a:pPr>
            <a:endParaRPr lang="en-US" sz="1800" b="1" dirty="0">
              <a:solidFill>
                <a:srgbClr val="007172"/>
              </a:solidFill>
              <a:latin typeface="Calibri" panose="020F0502020204030204" pitchFamily="34" charset="0"/>
              <a:cs typeface="Calibri" panose="020F0502020204030204" pitchFamily="34" charset="0"/>
            </a:endParaRPr>
          </a:p>
          <a:p>
            <a:pPr>
              <a:spcBef>
                <a:spcPts val="0"/>
              </a:spcBef>
              <a:spcAft>
                <a:spcPts val="0"/>
              </a:spcAft>
              <a:buFont typeface="Wingdings" panose="05000000000000000000" pitchFamily="2" charset="2"/>
              <a:buChar char="v"/>
              <a:defRPr/>
            </a:pPr>
            <a:r>
              <a:rPr lang="en-US" sz="2200" b="1" dirty="0">
                <a:solidFill>
                  <a:srgbClr val="007172"/>
                </a:solidFill>
                <a:latin typeface="Calibri" panose="020F0502020204030204" pitchFamily="34" charset="0"/>
                <a:cs typeface="Calibri" panose="020F0502020204030204" pitchFamily="34" charset="0"/>
              </a:rPr>
              <a:t>Additional income supports additional economic development</a:t>
            </a:r>
          </a:p>
          <a:p>
            <a:pPr lvl="1">
              <a:spcBef>
                <a:spcPts val="0"/>
              </a:spcBef>
              <a:spcAft>
                <a:spcPts val="0"/>
              </a:spcAft>
              <a:buFont typeface="Wingdings" panose="05000000000000000000" pitchFamily="2" charset="2"/>
              <a:buChar char="v"/>
              <a:defRPr/>
            </a:pPr>
            <a:r>
              <a:rPr lang="en-US" sz="1800" b="1" u="sng" dirty="0">
                <a:solidFill>
                  <a:srgbClr val="007172"/>
                </a:solidFill>
                <a:latin typeface="Calibri" panose="020F0502020204030204" pitchFamily="34" charset="0"/>
                <a:cs typeface="Calibri" panose="020F0502020204030204" pitchFamily="34" charset="0"/>
              </a:rPr>
              <a:t>economic engine</a:t>
            </a:r>
            <a:r>
              <a:rPr lang="en-US" sz="1800" b="1" dirty="0">
                <a:solidFill>
                  <a:srgbClr val="007172"/>
                </a:solidFill>
                <a:latin typeface="Calibri" panose="020F0502020204030204" pitchFamily="34" charset="0"/>
                <a:cs typeface="Calibri" panose="020F0502020204030204" pitchFamily="34" charset="0"/>
              </a:rPr>
              <a:t>, integrating strategic development projects</a:t>
            </a:r>
          </a:p>
          <a:p>
            <a:pPr lvl="1">
              <a:spcBef>
                <a:spcPts val="0"/>
              </a:spcBef>
              <a:spcAft>
                <a:spcPts val="0"/>
              </a:spcAft>
              <a:buFont typeface="Wingdings" panose="05000000000000000000" pitchFamily="2" charset="2"/>
              <a:buChar char="v"/>
              <a:defRPr/>
            </a:pPr>
            <a:r>
              <a:rPr lang="en-US" sz="1800" b="1" dirty="0">
                <a:solidFill>
                  <a:srgbClr val="007172"/>
                </a:solidFill>
                <a:latin typeface="Calibri" panose="020F0502020204030204" pitchFamily="34" charset="0"/>
                <a:cs typeface="Calibri" panose="020F0502020204030204" pitchFamily="34" charset="0"/>
              </a:rPr>
              <a:t>secondary markets </a:t>
            </a:r>
          </a:p>
          <a:p>
            <a:pPr marL="457200" lvl="1" indent="0">
              <a:spcBef>
                <a:spcPts val="0"/>
              </a:spcBef>
              <a:spcAft>
                <a:spcPts val="0"/>
              </a:spcAft>
              <a:buNone/>
              <a:defRPr/>
            </a:pPr>
            <a:endParaRPr kumimoji="0" lang="en-US" sz="12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457200" lvl="1" indent="0">
              <a:spcBef>
                <a:spcPts val="0"/>
              </a:spcBef>
              <a:spcAft>
                <a:spcPts val="0"/>
              </a:spcAft>
              <a:buNone/>
              <a:defRPr/>
            </a:pPr>
            <a:endParaRPr kumimoji="0" lang="en-US" sz="1800" b="1" i="0" u="none" strike="noStrike" kern="1200" cap="none" spc="0" normalizeH="0" baseline="0" noProof="0" dirty="0">
              <a:ln>
                <a:noFill/>
              </a:ln>
              <a:solidFill>
                <a:srgbClr val="00717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 name="Title 1">
            <a:extLst>
              <a:ext uri="{FF2B5EF4-FFF2-40B4-BE49-F238E27FC236}">
                <a16:creationId xmlns:a16="http://schemas.microsoft.com/office/drawing/2014/main" id="{DBEB7444-EB00-43E7-9B92-413DE403A0B2}"/>
              </a:ext>
            </a:extLst>
          </p:cNvPr>
          <p:cNvSpPr txBox="1">
            <a:spLocks/>
          </p:cNvSpPr>
          <p:nvPr/>
        </p:nvSpPr>
        <p:spPr bwMode="auto">
          <a:xfrm>
            <a:off x="0" y="1073188"/>
            <a:ext cx="12192000" cy="8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Georgia" pitchFamily="18"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172"/>
                </a:solidFill>
                <a:effectLst/>
                <a:uLnTx/>
                <a:uFillTx/>
                <a:latin typeface="Calibri" panose="020F0502020204030204" pitchFamily="34" charset="0"/>
                <a:ea typeface="MS PGothic"/>
                <a:cs typeface="Calibri" panose="020F0502020204030204" pitchFamily="34" charset="0"/>
              </a:rPr>
              <a:t>Aggregates: Benefits of Owning and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172"/>
                </a:solidFill>
                <a:effectLst/>
                <a:uLnTx/>
                <a:uFillTx/>
                <a:latin typeface="Calibri" panose="020F0502020204030204" pitchFamily="34" charset="0"/>
                <a:ea typeface="MS PGothic"/>
                <a:cs typeface="Calibri" panose="020F0502020204030204" pitchFamily="34" charset="0"/>
              </a:rPr>
              <a:t>Operating the Business</a:t>
            </a:r>
          </a:p>
        </p:txBody>
      </p:sp>
    </p:spTree>
    <p:extLst>
      <p:ext uri="{BB962C8B-B14F-4D97-AF65-F5344CB8AC3E}">
        <p14:creationId xmlns:p14="http://schemas.microsoft.com/office/powerpoint/2010/main" val="29534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F82F5-57C3-43F4-A31B-7B8885ED899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Agenda</a:t>
            </a:r>
          </a:p>
        </p:txBody>
      </p:sp>
      <p:sp>
        <p:nvSpPr>
          <p:cNvPr id="5" name="Content Placeholder 4">
            <a:extLst>
              <a:ext uri="{FF2B5EF4-FFF2-40B4-BE49-F238E27FC236}">
                <a16:creationId xmlns:a16="http://schemas.microsoft.com/office/drawing/2014/main" id="{56ADA5B5-0517-46D8-9124-2B1FDB097286}"/>
              </a:ext>
            </a:extLst>
          </p:cNvPr>
          <p:cNvSpPr>
            <a:spLocks noGrp="1"/>
          </p:cNvSpPr>
          <p:nvPr>
            <p:ph idx="1"/>
          </p:nvPr>
        </p:nvSpPr>
        <p:spPr>
          <a:xfrm>
            <a:off x="2766873" y="1745202"/>
            <a:ext cx="7477957" cy="3678238"/>
          </a:xfrm>
        </p:spPr>
        <p:txBody>
          <a:bodyPr/>
          <a:lstStyle/>
          <a:p>
            <a:r>
              <a:rPr lang="en-US" dirty="0"/>
              <a:t>DEMD Overview</a:t>
            </a:r>
          </a:p>
          <a:p>
            <a:r>
              <a:rPr lang="en-US" dirty="0"/>
              <a:t>Solid Mineral Branch Presentation</a:t>
            </a:r>
          </a:p>
          <a:p>
            <a:pPr lvl="1"/>
            <a:r>
              <a:rPr lang="en-US" dirty="0"/>
              <a:t>Aggregate Basics</a:t>
            </a:r>
          </a:p>
          <a:p>
            <a:pPr lvl="1"/>
            <a:r>
              <a:rPr lang="en-US" dirty="0"/>
              <a:t>Tribal Competitive Advantage</a:t>
            </a:r>
          </a:p>
          <a:p>
            <a:pPr lvl="1"/>
            <a:r>
              <a:rPr lang="en-US" dirty="0"/>
              <a:t>Income Generation</a:t>
            </a:r>
          </a:p>
          <a:p>
            <a:pPr lvl="1"/>
            <a:r>
              <a:rPr lang="en-US" dirty="0"/>
              <a:t>Cost Savings</a:t>
            </a:r>
          </a:p>
          <a:p>
            <a:pPr lvl="1"/>
            <a:r>
              <a:rPr lang="en-US" dirty="0"/>
              <a:t>Benefits of Owning a Tribal Business</a:t>
            </a:r>
          </a:p>
          <a:p>
            <a:pPr lvl="1"/>
            <a:r>
              <a:rPr lang="en-US" dirty="0"/>
              <a:t>Examples</a:t>
            </a:r>
          </a:p>
          <a:p>
            <a:pPr lvl="1"/>
            <a:endParaRPr lang="en-US" dirty="0"/>
          </a:p>
        </p:txBody>
      </p:sp>
    </p:spTree>
    <p:extLst>
      <p:ext uri="{BB962C8B-B14F-4D97-AF65-F5344CB8AC3E}">
        <p14:creationId xmlns:p14="http://schemas.microsoft.com/office/powerpoint/2010/main" val="685051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CDE76-8EF5-45A1-A554-840D14E0D1BE}"/>
              </a:ext>
            </a:extLst>
          </p:cNvPr>
          <p:cNvSpPr>
            <a:spLocks noGrp="1"/>
          </p:cNvSpPr>
          <p:nvPr>
            <p:ph type="title"/>
          </p:nvPr>
        </p:nvSpPr>
        <p:spPr>
          <a:xfrm>
            <a:off x="1786460" y="988016"/>
            <a:ext cx="8336478" cy="804883"/>
          </a:xfrm>
        </p:spPr>
        <p:txBody>
          <a:bodyPr/>
          <a:lstStyle/>
          <a:p>
            <a:r>
              <a:rPr lang="en-US" sz="3600" u="sng" dirty="0">
                <a:latin typeface="Calibri" panose="020F0502020204030204" pitchFamily="34" charset="0"/>
                <a:cs typeface="Calibri" panose="020F0502020204030204" pitchFamily="34" charset="0"/>
              </a:rPr>
              <a:t>Example</a:t>
            </a:r>
            <a:r>
              <a:rPr lang="en-US" sz="36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Solid Mineral Business Development</a:t>
            </a:r>
          </a:p>
        </p:txBody>
      </p:sp>
      <p:sp>
        <p:nvSpPr>
          <p:cNvPr id="7" name="Content Placeholder 3">
            <a:extLst>
              <a:ext uri="{FF2B5EF4-FFF2-40B4-BE49-F238E27FC236}">
                <a16:creationId xmlns:a16="http://schemas.microsoft.com/office/drawing/2014/main" id="{1274BE5A-B253-4D0B-96A2-95AC78CD940D}"/>
              </a:ext>
            </a:extLst>
          </p:cNvPr>
          <p:cNvSpPr txBox="1">
            <a:spLocks/>
          </p:cNvSpPr>
          <p:nvPr/>
        </p:nvSpPr>
        <p:spPr>
          <a:xfrm>
            <a:off x="6096000" y="2794270"/>
            <a:ext cx="5725282" cy="3676868"/>
          </a:xfrm>
          <a:prstGeom prst="rect">
            <a:avLst/>
          </a:prstGeom>
        </p:spPr>
        <p:txBody>
          <a:bodyPr/>
          <a:lstStyle>
            <a:lvl1pPr marL="342900" indent="-342900" algn="l" defTabSz="457200" rtl="0" eaLnBrk="0" fontAlgn="base" hangingPunct="0">
              <a:spcBef>
                <a:spcPct val="20000"/>
              </a:spcBef>
              <a:spcAft>
                <a:spcPct val="0"/>
              </a:spcAft>
              <a:buFontTx/>
              <a:buBlip>
                <a:blip r:embed="rId3"/>
              </a:buBlip>
              <a:defRPr sz="2400" b="1" kern="1200">
                <a:solidFill>
                  <a:srgbClr val="2E77B0"/>
                </a:solidFill>
                <a:latin typeface="+mn-lt"/>
                <a:ea typeface="+mn-ea"/>
                <a:cs typeface="+mn-cs"/>
              </a:defRPr>
            </a:lvl1pPr>
            <a:lvl2pPr marL="742950" indent="-285750" algn="l" defTabSz="457200" rtl="0" eaLnBrk="0" fontAlgn="base" hangingPunct="0">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1" algn="l" defTabSz="457200" rtl="0" eaLnBrk="0" fontAlgn="base" latinLnBrk="0" hangingPunct="0">
              <a:lnSpc>
                <a:spcPct val="100000"/>
              </a:lnSpc>
              <a:spcBef>
                <a:spcPct val="20000"/>
              </a:spcBef>
              <a:spcAft>
                <a:spcPct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2E77B0"/>
                </a:solidFill>
                <a:effectLst/>
                <a:uLnTx/>
                <a:uFillTx/>
                <a:latin typeface="Calibri" panose="020F0502020204030204" pitchFamily="34" charset="0"/>
                <a:ea typeface="+mn-ea"/>
                <a:cs typeface="Calibri" panose="020F0502020204030204" pitchFamily="34" charset="0"/>
              </a:rPr>
              <a:t>Leverage grants and assistance from multiple Agencies</a:t>
            </a:r>
          </a:p>
          <a:p>
            <a:pPr marL="1143000" marR="0" lvl="2" indent="-2286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Housing Development (HUD grant)</a:t>
            </a:r>
          </a:p>
          <a:p>
            <a:pPr marL="1143000" marR="0" lvl="2" indent="-2286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Travel Center (EDA grant)</a:t>
            </a:r>
          </a:p>
          <a:p>
            <a:pPr marL="1143000" marR="0" lvl="2" indent="-2286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Reservoir (BOR dollars)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43000" marR="0" lvl="2" indent="-2286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Sand &amp; Gravel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(DEMD Technical &amp; Business Services)</a:t>
            </a:r>
          </a:p>
          <a:p>
            <a:pPr marL="1143000" marR="0" lvl="2" indent="-2286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Power production (DOE – Thermal &amp; Wind)</a:t>
            </a:r>
          </a:p>
          <a:p>
            <a:pPr marL="1143000" marR="0" lvl="2" indent="-2286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Power assessment (DEMD TEDC grant)</a:t>
            </a:r>
          </a:p>
          <a:p>
            <a:pPr marL="914400" marR="0" lvl="2"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E77B0"/>
              </a:solidFill>
              <a:effectLst/>
              <a:uLnTx/>
              <a:uFillTx/>
              <a:latin typeface="Franklin Gothic Book" panose="020B0503020102020204"/>
              <a:ea typeface="+mn-ea"/>
              <a:cs typeface="+mn-cs"/>
            </a:endParaRPr>
          </a:p>
        </p:txBody>
      </p:sp>
      <p:sp>
        <p:nvSpPr>
          <p:cNvPr id="8" name="Text Placeholder 2">
            <a:extLst>
              <a:ext uri="{FF2B5EF4-FFF2-40B4-BE49-F238E27FC236}">
                <a16:creationId xmlns:a16="http://schemas.microsoft.com/office/drawing/2014/main" id="{EA59CD02-4944-4790-8D05-170C4C823CF3}"/>
              </a:ext>
            </a:extLst>
          </p:cNvPr>
          <p:cNvSpPr txBox="1">
            <a:spLocks/>
          </p:cNvSpPr>
          <p:nvPr/>
        </p:nvSpPr>
        <p:spPr>
          <a:xfrm>
            <a:off x="1786460" y="2573966"/>
            <a:ext cx="2603132" cy="440609"/>
          </a:xfrm>
          <a:prstGeom prst="rect">
            <a:avLst/>
          </a:prstGeom>
        </p:spPr>
        <p:txBody>
          <a:bodyPr/>
          <a:lstStyle>
            <a:lvl1pPr marL="342900" indent="-342900" algn="l" defTabSz="457200" rtl="0" eaLnBrk="0" fontAlgn="base" hangingPunct="0">
              <a:spcBef>
                <a:spcPct val="20000"/>
              </a:spcBef>
              <a:spcAft>
                <a:spcPct val="0"/>
              </a:spcAft>
              <a:buFontTx/>
              <a:buBlip>
                <a:blip r:embed="rId3"/>
              </a:buBlip>
              <a:defRPr sz="2400" b="1" kern="1200">
                <a:solidFill>
                  <a:srgbClr val="2E77B0"/>
                </a:solidFill>
                <a:latin typeface="+mn-lt"/>
                <a:ea typeface="+mn-ea"/>
                <a:cs typeface="+mn-cs"/>
              </a:defRPr>
            </a:lvl1pPr>
            <a:lvl2pPr marL="742950" indent="-285750" algn="l" defTabSz="457200" rtl="0" eaLnBrk="0" fontAlgn="base" hangingPunct="0">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007172"/>
                </a:solidFill>
                <a:effectLst/>
                <a:uLnTx/>
                <a:uFillTx/>
                <a:latin typeface="Franklin Gothic Book" panose="020B0503020102020204"/>
                <a:ea typeface="+mn-ea"/>
                <a:cs typeface="+mn-cs"/>
              </a:rPr>
              <a:t>Tribal Strategy</a:t>
            </a:r>
          </a:p>
        </p:txBody>
      </p:sp>
      <p:sp>
        <p:nvSpPr>
          <p:cNvPr id="9" name="Content Placeholder 3">
            <a:extLst>
              <a:ext uri="{FF2B5EF4-FFF2-40B4-BE49-F238E27FC236}">
                <a16:creationId xmlns:a16="http://schemas.microsoft.com/office/drawing/2014/main" id="{B7F55F5C-84A8-4DA9-BD13-606FFE46FC19}"/>
              </a:ext>
            </a:extLst>
          </p:cNvPr>
          <p:cNvSpPr txBox="1">
            <a:spLocks/>
          </p:cNvSpPr>
          <p:nvPr/>
        </p:nvSpPr>
        <p:spPr>
          <a:xfrm>
            <a:off x="663953" y="3211109"/>
            <a:ext cx="5386917" cy="2473326"/>
          </a:xfrm>
          <a:prstGeom prst="rect">
            <a:avLst/>
          </a:prstGeom>
        </p:spPr>
        <p:txBody>
          <a:bodyPr/>
          <a:lstStyle>
            <a:lvl1pPr marL="342900" indent="-342900" algn="l" defTabSz="457200" rtl="0" eaLnBrk="0" fontAlgn="base" hangingPunct="0">
              <a:spcBef>
                <a:spcPct val="20000"/>
              </a:spcBef>
              <a:spcAft>
                <a:spcPct val="0"/>
              </a:spcAft>
              <a:buFontTx/>
              <a:buBlip>
                <a:blip r:embed="rId3"/>
              </a:buBlip>
              <a:defRPr sz="2400" b="1" kern="1200">
                <a:solidFill>
                  <a:srgbClr val="2E77B0"/>
                </a:solidFill>
                <a:latin typeface="+mn-lt"/>
                <a:ea typeface="+mn-ea"/>
                <a:cs typeface="+mn-cs"/>
              </a:defRPr>
            </a:lvl1pPr>
            <a:lvl2pPr marL="742950" indent="-285750" algn="l" defTabSz="457200" rtl="0" eaLnBrk="0" fontAlgn="base" hangingPunct="0">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defRPr/>
            </a:pPr>
            <a:r>
              <a:rPr kumimoji="0" lang="en-US" sz="2400" b="1" i="0" u="none" strike="noStrike" kern="1200" cap="none" spc="0" normalizeH="0" baseline="0" noProof="0" dirty="0">
                <a:ln>
                  <a:noFill/>
                </a:ln>
                <a:solidFill>
                  <a:srgbClr val="2E77B0"/>
                </a:solidFill>
                <a:effectLst/>
                <a:uLnTx/>
                <a:uFillTx/>
                <a:latin typeface="Calibri" panose="020F0502020204030204" pitchFamily="34" charset="0"/>
                <a:ea typeface="+mn-ea"/>
                <a:cs typeface="Calibri" panose="020F0502020204030204" pitchFamily="34" charset="0"/>
              </a:rPr>
              <a:t>Create a Portfolio of Complimentary   Businesses and Projects</a:t>
            </a:r>
          </a:p>
          <a:p>
            <a:pPr>
              <a:buFont typeface="Wingdings" panose="05000000000000000000" pitchFamily="2" charset="2"/>
              <a:buChar char="v"/>
              <a:defRPr/>
            </a:pPr>
            <a:r>
              <a:rPr kumimoji="0" lang="en-US" sz="2400" b="1" i="0" u="none" strike="noStrike" kern="1200" cap="none" spc="0" normalizeH="0" baseline="0" noProof="0" dirty="0">
                <a:ln>
                  <a:noFill/>
                </a:ln>
                <a:solidFill>
                  <a:srgbClr val="2E77B0"/>
                </a:solidFill>
                <a:effectLst/>
                <a:uLnTx/>
                <a:uFillTx/>
                <a:latin typeface="Calibri" panose="020F0502020204030204" pitchFamily="34" charset="0"/>
                <a:ea typeface="+mn-ea"/>
                <a:cs typeface="Calibri" panose="020F0502020204030204" pitchFamily="34" charset="0"/>
              </a:rPr>
              <a:t>100% Tribal ownership of Sand and Gravel Company</a:t>
            </a:r>
          </a:p>
          <a:p>
            <a:pPr marL="742950" marR="0" lvl="1" indent="-285750" algn="l" defTabSz="457200" rtl="0" eaLnBrk="0" fontAlgn="base" latinLnBrk="0" hangingPunct="0">
              <a:lnSpc>
                <a:spcPct val="100000"/>
              </a:lnSpc>
              <a:spcBef>
                <a:spcPct val="20000"/>
              </a:spcBef>
              <a:spcAft>
                <a:spcPct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Exercise Tribal Sovereignty</a:t>
            </a:r>
          </a:p>
          <a:p>
            <a:pPr marL="742950" marR="0" lvl="1" indent="-285750" algn="l" defTabSz="457200" rtl="0" eaLnBrk="0" fontAlgn="base" latinLnBrk="0" hangingPunct="0">
              <a:lnSpc>
                <a:spcPct val="100000"/>
              </a:lnSpc>
              <a:spcBef>
                <a:spcPct val="20000"/>
              </a:spcBef>
              <a:spcAft>
                <a:spcPct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Utilize local and external markets</a:t>
            </a:r>
          </a:p>
        </p:txBody>
      </p:sp>
      <p:sp>
        <p:nvSpPr>
          <p:cNvPr id="11" name="Rectangle 10">
            <a:extLst>
              <a:ext uri="{FF2B5EF4-FFF2-40B4-BE49-F238E27FC236}">
                <a16:creationId xmlns:a16="http://schemas.microsoft.com/office/drawing/2014/main" id="{9E385578-F8E8-41D3-8440-43090C39AA95}"/>
              </a:ext>
            </a:extLst>
          </p:cNvPr>
          <p:cNvSpPr/>
          <p:nvPr/>
        </p:nvSpPr>
        <p:spPr>
          <a:xfrm>
            <a:off x="88116" y="1775053"/>
            <a:ext cx="5725282" cy="305820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TextBox 9">
            <a:extLst>
              <a:ext uri="{FF2B5EF4-FFF2-40B4-BE49-F238E27FC236}">
                <a16:creationId xmlns:a16="http://schemas.microsoft.com/office/drawing/2014/main" id="{B09EB551-454D-473F-AC83-B2EE487454CF}"/>
              </a:ext>
            </a:extLst>
          </p:cNvPr>
          <p:cNvSpPr txBox="1"/>
          <p:nvPr/>
        </p:nvSpPr>
        <p:spPr>
          <a:xfrm>
            <a:off x="3357412" y="1887009"/>
            <a:ext cx="4911969" cy="523220"/>
          </a:xfrm>
          <a:prstGeom prst="rect">
            <a:avLst/>
          </a:prstGeom>
          <a:noFill/>
        </p:spPr>
        <p:txBody>
          <a:bodyPr wrap="square">
            <a:spAutoFit/>
          </a:bodyPr>
          <a:lstStyle/>
          <a:p>
            <a:pPr marL="0" marR="0" lvl="1" indent="0" algn="l" defTabSz="457200" rtl="0" eaLnBrk="0" fontAlgn="base" latinLnBrk="0" hangingPunct="0">
              <a:lnSpc>
                <a:spcPct val="100000"/>
              </a:lnSpc>
              <a:spcBef>
                <a:spcPct val="20000"/>
              </a:spcBef>
              <a:spcAft>
                <a:spcPct val="0"/>
              </a:spcAft>
              <a:buClrTx/>
              <a:buSzTx/>
              <a:buFont typeface="Wingdings" pitchFamily="2" charset="2"/>
              <a:buNone/>
              <a:tabLst/>
              <a:defRPr/>
            </a:pPr>
            <a:r>
              <a:rPr kumimoji="0" lang="en-US" sz="2800" b="1" i="0" u="none" strike="noStrike" kern="1200" cap="none" spc="0" normalizeH="0" baseline="0" noProof="0" dirty="0">
                <a:ln>
                  <a:noFill/>
                </a:ln>
                <a:solidFill>
                  <a:srgbClr val="007172"/>
                </a:solidFill>
                <a:effectLst/>
                <a:uLnTx/>
                <a:uFillTx/>
                <a:latin typeface="Franklin Gothic Book" panose="020B0503020102020204"/>
                <a:ea typeface="+mn-ea"/>
                <a:cs typeface="+mn-cs"/>
              </a:rPr>
              <a:t>Fort Independence Paiute Tribe</a:t>
            </a:r>
          </a:p>
        </p:txBody>
      </p:sp>
    </p:spTree>
    <p:extLst>
      <p:ext uri="{BB962C8B-B14F-4D97-AF65-F5344CB8AC3E}">
        <p14:creationId xmlns:p14="http://schemas.microsoft.com/office/powerpoint/2010/main" val="1546327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74C-C8BB-48DF-BA98-DC837EB98787}"/>
              </a:ext>
            </a:extLst>
          </p:cNvPr>
          <p:cNvSpPr>
            <a:spLocks noGrp="1"/>
          </p:cNvSpPr>
          <p:nvPr>
            <p:ph type="title"/>
          </p:nvPr>
        </p:nvSpPr>
        <p:spPr>
          <a:xfrm>
            <a:off x="785181" y="901170"/>
            <a:ext cx="3200400" cy="1325563"/>
          </a:xfrm>
        </p:spPr>
        <p:txBody>
          <a:bodyPr>
            <a:normAutofit fontScale="90000"/>
          </a:bodyPr>
          <a:lstStyle/>
          <a:p>
            <a:r>
              <a:rPr lang="en-US" sz="2700" b="1" dirty="0">
                <a:solidFill>
                  <a:srgbClr val="007172"/>
                </a:solidFill>
                <a:latin typeface="Calibri" panose="020F0502020204030204" pitchFamily="34" charset="0"/>
                <a:cs typeface="Calibri" panose="020F0502020204030204" pitchFamily="34" charset="0"/>
              </a:rPr>
              <a:t>Fort Independence Indian Reservation, CA Aggregate Business</a:t>
            </a:r>
          </a:p>
        </p:txBody>
      </p:sp>
      <p:sp>
        <p:nvSpPr>
          <p:cNvPr id="9" name="Content Placeholder 8">
            <a:extLst>
              <a:ext uri="{FF2B5EF4-FFF2-40B4-BE49-F238E27FC236}">
                <a16:creationId xmlns:a16="http://schemas.microsoft.com/office/drawing/2014/main" id="{433C5D38-ADD0-4F44-B158-2861427CF58B}"/>
              </a:ext>
            </a:extLst>
          </p:cNvPr>
          <p:cNvSpPr>
            <a:spLocks noGrp="1"/>
          </p:cNvSpPr>
          <p:nvPr>
            <p:ph idx="1"/>
          </p:nvPr>
        </p:nvSpPr>
        <p:spPr>
          <a:xfrm>
            <a:off x="183441" y="2226733"/>
            <a:ext cx="4220393" cy="3224156"/>
          </a:xfrm>
        </p:spPr>
        <p:txBody>
          <a:bodyPr>
            <a:normAutofit/>
          </a:bodyPr>
          <a:lstStyle/>
          <a:p>
            <a:r>
              <a:rPr lang="en-US" sz="1600" dirty="0">
                <a:solidFill>
                  <a:schemeClr val="tx1"/>
                </a:solidFill>
                <a:latin typeface="Calibri" panose="020F0502020204030204" pitchFamily="34" charset="0"/>
                <a:cs typeface="Calibri" panose="020F0502020204030204" pitchFamily="34" charset="0"/>
              </a:rPr>
              <a:t>~ 600 acres along U.S. Highway 395 </a:t>
            </a:r>
          </a:p>
          <a:p>
            <a:r>
              <a:rPr lang="en-US" sz="1600" dirty="0">
                <a:solidFill>
                  <a:schemeClr val="tx1"/>
                </a:solidFill>
                <a:latin typeface="Calibri" panose="020F0502020204030204" pitchFamily="34" charset="0"/>
                <a:cs typeface="Calibri" panose="020F0502020204030204" pitchFamily="34" charset="0"/>
              </a:rPr>
              <a:t>Substantial high quality aggregate resource</a:t>
            </a:r>
          </a:p>
          <a:p>
            <a:r>
              <a:rPr lang="en-US" sz="1600" dirty="0">
                <a:solidFill>
                  <a:schemeClr val="tx1"/>
                </a:solidFill>
                <a:latin typeface="Calibri" panose="020F0502020204030204" pitchFamily="34" charset="0"/>
                <a:cs typeface="Calibri" panose="020F0502020204030204" pitchFamily="34" charset="0"/>
              </a:rPr>
              <a:t>Tribe requested DEMD technical assistance to start an aggregate business</a:t>
            </a:r>
          </a:p>
          <a:p>
            <a:r>
              <a:rPr lang="en-US" sz="1600" dirty="0">
                <a:solidFill>
                  <a:schemeClr val="tx1"/>
                </a:solidFill>
                <a:latin typeface="Calibri" panose="020F0502020204030204" pitchFamily="34" charset="0"/>
                <a:cs typeface="Calibri" panose="020F0502020204030204" pitchFamily="34" charset="0"/>
              </a:rPr>
              <a:t>Tribe has four current projects that will yield approximately 1.1 Million tons of aggregate </a:t>
            </a:r>
          </a:p>
          <a:p>
            <a:r>
              <a:rPr lang="en-US" sz="1600" dirty="0">
                <a:solidFill>
                  <a:schemeClr val="tx1"/>
                </a:solidFill>
                <a:latin typeface="Calibri" panose="020F0502020204030204" pitchFamily="34" charset="0"/>
                <a:cs typeface="Calibri" panose="020F0502020204030204" pitchFamily="34" charset="0"/>
              </a:rPr>
              <a:t>Tribe pursuing land purchase opportunities</a:t>
            </a:r>
          </a:p>
          <a:p>
            <a:r>
              <a:rPr lang="en-US" sz="1600" dirty="0">
                <a:solidFill>
                  <a:schemeClr val="tx1"/>
                </a:solidFill>
                <a:latin typeface="Calibri" panose="020F0502020204030204" pitchFamily="34" charset="0"/>
                <a:cs typeface="Calibri" panose="020F0502020204030204" pitchFamily="34" charset="0"/>
              </a:rPr>
              <a:t>Tribe pursuing </a:t>
            </a:r>
            <a:r>
              <a:rPr lang="en-US" sz="1600">
                <a:solidFill>
                  <a:schemeClr val="tx1"/>
                </a:solidFill>
                <a:latin typeface="Calibri" panose="020F0502020204030204" pitchFamily="34" charset="0"/>
                <a:cs typeface="Calibri" panose="020F0502020204030204" pitchFamily="34" charset="0"/>
              </a:rPr>
              <a:t>secondary markets</a:t>
            </a:r>
            <a:endParaRPr lang="en-US"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Calibri" panose="020F0502020204030204" pitchFamily="34" charset="0"/>
                <a:cs typeface="Calibri" panose="020F0502020204030204" pitchFamily="34" charset="0"/>
              </a:rPr>
              <a:t>Tribe needs to determine future long-term aggregate resource - EMDP grant </a:t>
            </a:r>
          </a:p>
        </p:txBody>
      </p:sp>
      <p:pic>
        <p:nvPicPr>
          <p:cNvPr id="5" name="Content Placeholder 4" descr="Map&#10;&#10;Description automatically generated">
            <a:extLst>
              <a:ext uri="{FF2B5EF4-FFF2-40B4-BE49-F238E27FC236}">
                <a16:creationId xmlns:a16="http://schemas.microsoft.com/office/drawing/2014/main" id="{B2797B75-4A3F-4F8A-90AF-C5DDAB442B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592"/>
          <a:stretch/>
        </p:blipFill>
        <p:spPr>
          <a:xfrm>
            <a:off x="4803213" y="927582"/>
            <a:ext cx="7205346" cy="5533151"/>
          </a:xfrm>
          <a:prstGeom prst="rect">
            <a:avLst/>
          </a:prstGeom>
        </p:spPr>
      </p:pic>
      <p:pic>
        <p:nvPicPr>
          <p:cNvPr id="7" name="Picture 6" descr="A picture containing outdoor, sky, mountain, ground&#10;&#10;Description automatically generated">
            <a:extLst>
              <a:ext uri="{FF2B5EF4-FFF2-40B4-BE49-F238E27FC236}">
                <a16:creationId xmlns:a16="http://schemas.microsoft.com/office/drawing/2014/main" id="{3E2B4909-362E-4AB8-B14F-3F6BECE85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070" y="2659236"/>
            <a:ext cx="2380198" cy="1586798"/>
          </a:xfrm>
          <a:prstGeom prst="rect">
            <a:avLst/>
          </a:prstGeom>
        </p:spPr>
      </p:pic>
      <p:sp>
        <p:nvSpPr>
          <p:cNvPr id="6" name="Rectangle 5">
            <a:extLst>
              <a:ext uri="{FF2B5EF4-FFF2-40B4-BE49-F238E27FC236}">
                <a16:creationId xmlns:a16="http://schemas.microsoft.com/office/drawing/2014/main" id="{C2363783-7D23-451E-87FF-D4551D0175D1}"/>
              </a:ext>
            </a:extLst>
          </p:cNvPr>
          <p:cNvSpPr/>
          <p:nvPr/>
        </p:nvSpPr>
        <p:spPr>
          <a:xfrm>
            <a:off x="4968070" y="1841500"/>
            <a:ext cx="941663" cy="770467"/>
          </a:xfrm>
          <a:prstGeom prst="rect">
            <a:avLst/>
          </a:prstGeom>
          <a:solidFill>
            <a:schemeClr val="bg1"/>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algn="l"/>
            <a:endParaRPr lang="en-US" sz="800" b="1" dirty="0">
              <a:solidFill>
                <a:prstClr val="white"/>
              </a:solidFill>
              <a:latin typeface="Palatino Linotype"/>
            </a:endParaRPr>
          </a:p>
        </p:txBody>
      </p:sp>
      <p:pic>
        <p:nvPicPr>
          <p:cNvPr id="4" name="Picture 3" descr="A picture containing text, vector graphics&#10;&#10;Description automatically generated">
            <a:extLst>
              <a:ext uri="{FF2B5EF4-FFF2-40B4-BE49-F238E27FC236}">
                <a16:creationId xmlns:a16="http://schemas.microsoft.com/office/drawing/2014/main" id="{6C9431E3-079E-4EA3-AE5E-5D433D6CC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1896" y="1900952"/>
            <a:ext cx="826060" cy="711015"/>
          </a:xfrm>
          <a:prstGeom prst="rect">
            <a:avLst/>
          </a:prstGeom>
        </p:spPr>
      </p:pic>
    </p:spTree>
    <p:extLst>
      <p:ext uri="{BB962C8B-B14F-4D97-AF65-F5344CB8AC3E}">
        <p14:creationId xmlns:p14="http://schemas.microsoft.com/office/powerpoint/2010/main" val="750284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2B75-6060-458A-BA70-2B4D02DD26CC}"/>
              </a:ext>
            </a:extLst>
          </p:cNvPr>
          <p:cNvSpPr>
            <a:spLocks noGrp="1"/>
          </p:cNvSpPr>
          <p:nvPr>
            <p:ph type="title"/>
          </p:nvPr>
        </p:nvSpPr>
        <p:spPr/>
        <p:txBody>
          <a:bodyPr/>
          <a:lstStyle/>
          <a:p>
            <a:r>
              <a:rPr lang="en-US" sz="3200" dirty="0"/>
              <a:t>Development Planning Team Members</a:t>
            </a:r>
          </a:p>
        </p:txBody>
      </p:sp>
      <p:sp>
        <p:nvSpPr>
          <p:cNvPr id="5" name="Text Placeholder 4">
            <a:extLst>
              <a:ext uri="{FF2B5EF4-FFF2-40B4-BE49-F238E27FC236}">
                <a16:creationId xmlns:a16="http://schemas.microsoft.com/office/drawing/2014/main" id="{0BFBA771-8726-463B-BEA2-472BD64ADF77}"/>
              </a:ext>
            </a:extLst>
          </p:cNvPr>
          <p:cNvSpPr>
            <a:spLocks noGrp="1"/>
          </p:cNvSpPr>
          <p:nvPr>
            <p:ph idx="1"/>
          </p:nvPr>
        </p:nvSpPr>
        <p:spPr>
          <a:xfrm>
            <a:off x="1185169" y="1728457"/>
            <a:ext cx="9821662" cy="4512545"/>
          </a:xfrm>
          <a:prstGeom prst="rect">
            <a:avLst/>
          </a:prstGeom>
        </p:spPr>
        <p:txBody>
          <a:bodyPr/>
          <a:lstStyle/>
          <a:p>
            <a:pPr marL="342900" indent="-342900">
              <a:buFont typeface="Wingdings" panose="05000000000000000000" pitchFamily="2" charset="2"/>
              <a:buChar char="v"/>
            </a:pPr>
            <a:r>
              <a:rPr lang="en-US" dirty="0"/>
              <a:t>Tribal Executives – Ft Independence Paiute Tribe</a:t>
            </a:r>
          </a:p>
          <a:p>
            <a:pPr marL="342900" indent="-342900">
              <a:buFont typeface="Wingdings" panose="05000000000000000000" pitchFamily="2" charset="2"/>
              <a:buChar char="v"/>
            </a:pPr>
            <a:r>
              <a:rPr lang="en-US" dirty="0"/>
              <a:t>Construction Manager – Ft Independence Contractor</a:t>
            </a:r>
          </a:p>
          <a:p>
            <a:pPr marL="342900" indent="-342900">
              <a:buFont typeface="Wingdings" panose="05000000000000000000" pitchFamily="2" charset="2"/>
              <a:buChar char="v"/>
            </a:pPr>
            <a:r>
              <a:rPr lang="en-US" dirty="0"/>
              <a:t>Product Marketing Specialist - Ft Independence Contractor</a:t>
            </a:r>
          </a:p>
          <a:p>
            <a:pPr marL="342900" indent="-342900">
              <a:buFont typeface="Wingdings" panose="05000000000000000000" pitchFamily="2" charset="2"/>
              <a:buChar char="v"/>
            </a:pPr>
            <a:r>
              <a:rPr lang="en-US" dirty="0"/>
              <a:t>Team Manager - DEMD</a:t>
            </a:r>
          </a:p>
          <a:p>
            <a:pPr marL="342900" indent="-342900">
              <a:buFont typeface="Wingdings" panose="05000000000000000000" pitchFamily="2" charset="2"/>
              <a:buChar char="v"/>
            </a:pPr>
            <a:r>
              <a:rPr lang="en-US" dirty="0"/>
              <a:t>Mining Engineer – DEMD</a:t>
            </a:r>
          </a:p>
          <a:p>
            <a:pPr marL="342900" indent="-342900">
              <a:buFont typeface="Wingdings" panose="05000000000000000000" pitchFamily="2" charset="2"/>
              <a:buChar char="v"/>
            </a:pPr>
            <a:r>
              <a:rPr lang="en-US" dirty="0"/>
              <a:t>Solid Minerals Geologist – DEMD</a:t>
            </a:r>
          </a:p>
          <a:p>
            <a:pPr marL="342900" indent="-342900">
              <a:buFont typeface="Wingdings" panose="05000000000000000000" pitchFamily="2" charset="2"/>
              <a:buChar char="v"/>
            </a:pPr>
            <a:r>
              <a:rPr lang="en-US" dirty="0"/>
              <a:t>Economics &amp; Business Management Specialist (MBA) - DEMD</a:t>
            </a:r>
          </a:p>
          <a:p>
            <a:pPr marL="342900" indent="-342900">
              <a:buFont typeface="Wingdings" panose="05000000000000000000" pitchFamily="2" charset="2"/>
              <a:buChar char="v"/>
            </a:pPr>
            <a:r>
              <a:rPr lang="en-US" dirty="0"/>
              <a:t>Finance &amp; Business Architecture Specialist (MBA) - DEMD</a:t>
            </a:r>
          </a:p>
          <a:p>
            <a:pPr marL="342900" indent="-342900">
              <a:buFont typeface="Wingdings" panose="05000000000000000000" pitchFamily="2" charset="2"/>
              <a:buChar char="v"/>
            </a:pPr>
            <a:r>
              <a:rPr lang="en-US" dirty="0"/>
              <a:t>Business Marketing &amp; Branding Team – DEMD</a:t>
            </a:r>
          </a:p>
          <a:p>
            <a:pPr>
              <a:buFont typeface="Wingdings" panose="05000000000000000000" pitchFamily="2" charset="2"/>
              <a:buChar char="v"/>
            </a:pPr>
            <a:r>
              <a:rPr lang="en-US" dirty="0"/>
              <a:t>Loan Guarantee Program – Division of Capital Investment (DCI)</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endParaRPr lang="en-US" dirty="0"/>
          </a:p>
        </p:txBody>
      </p:sp>
    </p:spTree>
    <p:extLst>
      <p:ext uri="{BB962C8B-B14F-4D97-AF65-F5344CB8AC3E}">
        <p14:creationId xmlns:p14="http://schemas.microsoft.com/office/powerpoint/2010/main" val="2747785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2B75-6060-458A-BA70-2B4D02DD26CC}"/>
              </a:ext>
            </a:extLst>
          </p:cNvPr>
          <p:cNvSpPr>
            <a:spLocks noGrp="1"/>
          </p:cNvSpPr>
          <p:nvPr>
            <p:ph type="title"/>
          </p:nvPr>
        </p:nvSpPr>
        <p:spPr>
          <a:xfrm>
            <a:off x="609600" y="716437"/>
            <a:ext cx="10972800" cy="873443"/>
          </a:xfrm>
        </p:spPr>
        <p:txBody>
          <a:bodyPr/>
          <a:lstStyle/>
          <a:p>
            <a:r>
              <a:rPr lang="en-US" sz="3200" dirty="0">
                <a:latin typeface="Calibri" panose="020F0502020204030204" pitchFamily="34" charset="0"/>
                <a:cs typeface="Calibri" panose="020F0502020204030204" pitchFamily="34" charset="0"/>
              </a:rPr>
              <a:t>Services Provided to the Tribe</a:t>
            </a:r>
          </a:p>
        </p:txBody>
      </p:sp>
      <p:sp>
        <p:nvSpPr>
          <p:cNvPr id="5" name="Text Placeholder 4">
            <a:extLst>
              <a:ext uri="{FF2B5EF4-FFF2-40B4-BE49-F238E27FC236}">
                <a16:creationId xmlns:a16="http://schemas.microsoft.com/office/drawing/2014/main" id="{0BFBA771-8726-463B-BEA2-472BD64ADF77}"/>
              </a:ext>
            </a:extLst>
          </p:cNvPr>
          <p:cNvSpPr>
            <a:spLocks noGrp="1"/>
          </p:cNvSpPr>
          <p:nvPr>
            <p:ph idx="1"/>
          </p:nvPr>
        </p:nvSpPr>
        <p:spPr>
          <a:xfrm>
            <a:off x="707254" y="1263192"/>
            <a:ext cx="10972800" cy="5199751"/>
          </a:xfrm>
          <a:prstGeom prst="rect">
            <a:avLst/>
          </a:prstGeom>
        </p:spPr>
        <p:txBody>
          <a:bodyPr/>
          <a:lstStyle/>
          <a:p>
            <a:pPr marL="342900" indent="-342900">
              <a:buFont typeface="Wingdings" panose="05000000000000000000" pitchFamily="2" charset="2"/>
              <a:buChar char="v"/>
            </a:pPr>
            <a:r>
              <a:rPr lang="en-US" sz="2200" dirty="0"/>
              <a:t>Project Structuring – DEMD</a:t>
            </a:r>
          </a:p>
          <a:p>
            <a:pPr marL="342900" indent="-342900">
              <a:buFont typeface="Wingdings" panose="05000000000000000000" pitchFamily="2" charset="2"/>
              <a:buChar char="v"/>
            </a:pPr>
            <a:r>
              <a:rPr lang="en-US" sz="2200" dirty="0"/>
              <a:t>Basic Geologic Assessment - DEMD</a:t>
            </a:r>
          </a:p>
          <a:p>
            <a:pPr>
              <a:buFont typeface="Wingdings" panose="05000000000000000000" pitchFamily="2" charset="2"/>
              <a:buChar char="v"/>
            </a:pPr>
            <a:r>
              <a:rPr lang="en-US" sz="2200" dirty="0"/>
              <a:t>Volume/Year - DEMD </a:t>
            </a:r>
          </a:p>
          <a:p>
            <a:pPr>
              <a:buFont typeface="Wingdings" panose="05000000000000000000" pitchFamily="2" charset="2"/>
              <a:buChar char="v"/>
            </a:pPr>
            <a:r>
              <a:rPr lang="en-US" sz="2200" dirty="0"/>
              <a:t>Plant Design - DEMD</a:t>
            </a:r>
          </a:p>
          <a:p>
            <a:pPr marL="342900" indent="-342900">
              <a:buFont typeface="Wingdings" panose="05000000000000000000" pitchFamily="2" charset="2"/>
              <a:buChar char="v"/>
            </a:pPr>
            <a:r>
              <a:rPr lang="en-US" sz="2200" dirty="0"/>
              <a:t>Capex/</a:t>
            </a:r>
            <a:r>
              <a:rPr lang="en-US" sz="2200" dirty="0" err="1"/>
              <a:t>Opex</a:t>
            </a:r>
            <a:r>
              <a:rPr lang="en-US" sz="2200" dirty="0"/>
              <a:t> - DEMD</a:t>
            </a:r>
          </a:p>
          <a:p>
            <a:pPr marL="342900" indent="-342900">
              <a:buFont typeface="Wingdings" panose="05000000000000000000" pitchFamily="2" charset="2"/>
              <a:buChar char="v"/>
            </a:pPr>
            <a:r>
              <a:rPr lang="en-US" sz="2200" dirty="0"/>
              <a:t>Cash Flow Analysis - DEMD</a:t>
            </a:r>
          </a:p>
          <a:p>
            <a:pPr marL="342900" indent="-342900">
              <a:buFont typeface="Wingdings" panose="05000000000000000000" pitchFamily="2" charset="2"/>
              <a:buChar char="v"/>
            </a:pPr>
            <a:r>
              <a:rPr lang="en-US" sz="2200" dirty="0"/>
              <a:t>Internal/External Market Analysis - DEMD</a:t>
            </a:r>
          </a:p>
          <a:p>
            <a:pPr marL="342900" indent="-342900">
              <a:buFont typeface="Wingdings" panose="05000000000000000000" pitchFamily="2" charset="2"/>
              <a:buChar char="v"/>
            </a:pPr>
            <a:r>
              <a:rPr lang="en-US" sz="2200" dirty="0"/>
              <a:t>Business Plan – DEMD</a:t>
            </a:r>
          </a:p>
          <a:p>
            <a:pPr marL="342900" indent="-342900">
              <a:buFont typeface="Wingdings" panose="05000000000000000000" pitchFamily="2" charset="2"/>
              <a:buChar char="v"/>
            </a:pPr>
            <a:r>
              <a:rPr lang="en-US" sz="2200" dirty="0"/>
              <a:t>Sales Contracts - DEMD</a:t>
            </a:r>
          </a:p>
          <a:p>
            <a:pPr marL="342900" indent="-342900">
              <a:buFont typeface="Wingdings" panose="05000000000000000000" pitchFamily="2" charset="2"/>
              <a:buChar char="v"/>
            </a:pPr>
            <a:r>
              <a:rPr lang="en-US" sz="2200" dirty="0"/>
              <a:t>Land Acquisition Planning and Assistance - DEMD</a:t>
            </a:r>
          </a:p>
          <a:p>
            <a:pPr marL="342900" indent="-342900">
              <a:buFont typeface="Wingdings" panose="05000000000000000000" pitchFamily="2" charset="2"/>
              <a:buChar char="v"/>
            </a:pPr>
            <a:r>
              <a:rPr lang="en-US" sz="2200" dirty="0"/>
              <a:t>Mine Life Estimate – Tribe applied for EMDP grant – DEMD</a:t>
            </a:r>
          </a:p>
          <a:p>
            <a:pPr>
              <a:buFont typeface="Wingdings" panose="05000000000000000000" pitchFamily="2" charset="2"/>
              <a:buChar char="v"/>
            </a:pPr>
            <a:r>
              <a:rPr lang="en-US" sz="2200" dirty="0"/>
              <a:t>Branding/Production of Marketing Material - DEMD </a:t>
            </a:r>
          </a:p>
          <a:p>
            <a:pPr>
              <a:buFont typeface="Wingdings" panose="05000000000000000000" pitchFamily="2" charset="2"/>
              <a:buChar char="v"/>
            </a:pPr>
            <a:r>
              <a:rPr lang="en-US" sz="2200" dirty="0"/>
              <a:t>Indian Loan Guarantee Program Requirements – Division of Capital Investment (DCI)</a:t>
            </a:r>
          </a:p>
          <a:p>
            <a:pPr marL="342900" indent="-342900">
              <a:buFont typeface="Wingdings" panose="05000000000000000000" pitchFamily="2" charset="2"/>
              <a:buChar char="v"/>
            </a:pPr>
            <a:endParaRPr lang="en-US" sz="2200" dirty="0"/>
          </a:p>
        </p:txBody>
      </p:sp>
    </p:spTree>
    <p:extLst>
      <p:ext uri="{BB962C8B-B14F-4D97-AF65-F5344CB8AC3E}">
        <p14:creationId xmlns:p14="http://schemas.microsoft.com/office/powerpoint/2010/main" val="217059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ground, sky, desert&#10;&#10;Description automatically generated">
            <a:extLst>
              <a:ext uri="{FF2B5EF4-FFF2-40B4-BE49-F238E27FC236}">
                <a16:creationId xmlns:a16="http://schemas.microsoft.com/office/drawing/2014/main" id="{FAE4B45C-62E6-444D-94CD-AB79DCD93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03" y="1080284"/>
            <a:ext cx="5007953" cy="3287203"/>
          </a:xfrm>
          <a:prstGeom prst="rect">
            <a:avLst/>
          </a:prstGeom>
        </p:spPr>
      </p:pic>
      <p:pic>
        <p:nvPicPr>
          <p:cNvPr id="13" name="Picture 12" descr="A picture containing outdoor, ground, transport&#10;&#10;Description automatically generated">
            <a:extLst>
              <a:ext uri="{FF2B5EF4-FFF2-40B4-BE49-F238E27FC236}">
                <a16:creationId xmlns:a16="http://schemas.microsoft.com/office/drawing/2014/main" id="{EA368B47-A871-4687-A6C3-E1902027C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0890" y="4143780"/>
            <a:ext cx="7161384" cy="2379866"/>
          </a:xfrm>
          <a:prstGeom prst="rect">
            <a:avLst/>
          </a:prstGeom>
        </p:spPr>
      </p:pic>
      <p:pic>
        <p:nvPicPr>
          <p:cNvPr id="7" name="Picture 6" descr="A picture containing outdoor, mountain, sky, desert&#10;&#10;Description automatically generated">
            <a:extLst>
              <a:ext uri="{FF2B5EF4-FFF2-40B4-BE49-F238E27FC236}">
                <a16:creationId xmlns:a16="http://schemas.microsoft.com/office/drawing/2014/main" id="{62A39857-41F1-4BAD-8FB1-8EA6EB62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308" y="1204898"/>
            <a:ext cx="6109613" cy="3287203"/>
          </a:xfrm>
          <a:prstGeom prst="rect">
            <a:avLst/>
          </a:prstGeom>
        </p:spPr>
      </p:pic>
    </p:spTree>
    <p:extLst>
      <p:ext uri="{BB962C8B-B14F-4D97-AF65-F5344CB8AC3E}">
        <p14:creationId xmlns:p14="http://schemas.microsoft.com/office/powerpoint/2010/main" val="3419391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433172-FECE-46B9-A3C6-689B49BC230D}"/>
              </a:ext>
            </a:extLst>
          </p:cNvPr>
          <p:cNvPicPr>
            <a:picLocks noChangeAspect="1"/>
          </p:cNvPicPr>
          <p:nvPr/>
        </p:nvPicPr>
        <p:blipFill>
          <a:blip r:embed="rId2"/>
          <a:stretch>
            <a:fillRect/>
          </a:stretch>
        </p:blipFill>
        <p:spPr>
          <a:xfrm>
            <a:off x="377239" y="870088"/>
            <a:ext cx="11437521" cy="5619487"/>
          </a:xfrm>
          <a:prstGeom prst="rect">
            <a:avLst/>
          </a:prstGeom>
        </p:spPr>
      </p:pic>
      <p:sp>
        <p:nvSpPr>
          <p:cNvPr id="10" name="TextBox 9">
            <a:extLst>
              <a:ext uri="{FF2B5EF4-FFF2-40B4-BE49-F238E27FC236}">
                <a16:creationId xmlns:a16="http://schemas.microsoft.com/office/drawing/2014/main" id="{541599B2-092D-44BA-8B45-BDFF150862CA}"/>
              </a:ext>
            </a:extLst>
          </p:cNvPr>
          <p:cNvSpPr txBox="1"/>
          <p:nvPr/>
        </p:nvSpPr>
        <p:spPr>
          <a:xfrm>
            <a:off x="3407607" y="208613"/>
            <a:ext cx="8407153" cy="461665"/>
          </a:xfrm>
          <a:prstGeom prst="rect">
            <a:avLst/>
          </a:prstGeom>
        </p:spPr>
        <p:txBody>
          <a:bodyPr wrap="square" rtlCol="0" anchor="t">
            <a:spAutoFit/>
          </a:bodyPr>
          <a:lstStyle/>
          <a:p>
            <a:pPr algn="l"/>
            <a:r>
              <a:rPr lang="en-US" sz="2400" b="1" dirty="0">
                <a:solidFill>
                  <a:schemeClr val="bg1"/>
                </a:solidFill>
                <a:latin typeface="+mn-lt"/>
              </a:rPr>
              <a:t>Grinding Rock Aggregates Website (https://grinding rocks.com )</a:t>
            </a:r>
            <a:r>
              <a:rPr lang="en-US" sz="2400" dirty="0">
                <a:hlinkClick r:id="rId3"/>
              </a:rPr>
              <a:t> </a:t>
            </a:r>
            <a:endParaRPr lang="en-US" sz="2400" dirty="0"/>
          </a:p>
        </p:txBody>
      </p:sp>
    </p:spTree>
    <p:extLst>
      <p:ext uri="{BB962C8B-B14F-4D97-AF65-F5344CB8AC3E}">
        <p14:creationId xmlns:p14="http://schemas.microsoft.com/office/powerpoint/2010/main" val="23818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64B60-ADAC-4455-8BB3-9DE867412131}"/>
              </a:ext>
            </a:extLst>
          </p:cNvPr>
          <p:cNvSpPr>
            <a:spLocks noGrp="1"/>
          </p:cNvSpPr>
          <p:nvPr>
            <p:ph type="title"/>
          </p:nvPr>
        </p:nvSpPr>
        <p:spPr>
          <a:xfrm>
            <a:off x="609600" y="969747"/>
            <a:ext cx="10972800" cy="1305357"/>
          </a:xfrm>
        </p:spPr>
        <p:txBody>
          <a:bodyPr/>
          <a:lstStyle/>
          <a:p>
            <a:r>
              <a:rPr lang="en-US" dirty="0"/>
              <a:t>Fort Independence Paiute Chairman’s Comments</a:t>
            </a:r>
            <a:br>
              <a:rPr lang="en-US" dirty="0"/>
            </a:br>
            <a:r>
              <a:rPr lang="en-US" sz="2000" dirty="0"/>
              <a:t>Closing Remarks about DEMD, at the conclusion of the First Development Team Meeting</a:t>
            </a:r>
          </a:p>
        </p:txBody>
      </p:sp>
      <p:sp>
        <p:nvSpPr>
          <p:cNvPr id="4" name="TextBox 3">
            <a:extLst>
              <a:ext uri="{FF2B5EF4-FFF2-40B4-BE49-F238E27FC236}">
                <a16:creationId xmlns:a16="http://schemas.microsoft.com/office/drawing/2014/main" id="{45C198D4-2806-4893-9099-D1888F9CBFF5}"/>
              </a:ext>
            </a:extLst>
          </p:cNvPr>
          <p:cNvSpPr txBox="1"/>
          <p:nvPr/>
        </p:nvSpPr>
        <p:spPr>
          <a:xfrm>
            <a:off x="1019331" y="2844731"/>
            <a:ext cx="10388184" cy="1938992"/>
          </a:xfrm>
          <a:prstGeom prst="rect">
            <a:avLst/>
          </a:prstGeom>
        </p:spPr>
        <p:txBody>
          <a:bodyPr wrap="square" rtlCol="0" anchor="t">
            <a:spAutoFit/>
          </a:bodyPr>
          <a:lstStyle/>
          <a:p>
            <a:pPr algn="l"/>
            <a:r>
              <a:rPr lang="en-US" sz="3200" b="1" dirty="0">
                <a:solidFill>
                  <a:srgbClr val="2E77B0"/>
                </a:solidFill>
                <a:latin typeface="+mn-lt"/>
              </a:rPr>
              <a:t>“I feel like we have a dream team working together with us”</a:t>
            </a:r>
          </a:p>
          <a:p>
            <a:pPr algn="l"/>
            <a:endParaRPr lang="en-US" sz="3200" b="1" dirty="0">
              <a:solidFill>
                <a:srgbClr val="2E77B0"/>
              </a:solidFill>
              <a:latin typeface="+mn-lt"/>
            </a:endParaRPr>
          </a:p>
          <a:p>
            <a:pPr algn="l"/>
            <a:r>
              <a:rPr lang="en-US" sz="2800" b="1" dirty="0">
                <a:solidFill>
                  <a:srgbClr val="2E77B0"/>
                </a:solidFill>
              </a:rPr>
              <a:t>						- Chairman Carl Dahlberg</a:t>
            </a:r>
          </a:p>
          <a:p>
            <a:pPr algn="l"/>
            <a:r>
              <a:rPr lang="en-US" sz="2800" b="1" dirty="0">
                <a:solidFill>
                  <a:srgbClr val="2E77B0"/>
                </a:solidFill>
                <a:latin typeface="+mn-lt"/>
              </a:rPr>
              <a:t>					Fort Independence Pa</a:t>
            </a:r>
            <a:r>
              <a:rPr lang="en-US" sz="2800" b="1" dirty="0">
                <a:solidFill>
                  <a:srgbClr val="2E77B0"/>
                </a:solidFill>
              </a:rPr>
              <a:t>iute Tribe</a:t>
            </a:r>
            <a:endParaRPr lang="en-US" sz="2800" b="1" dirty="0">
              <a:solidFill>
                <a:srgbClr val="2E77B0"/>
              </a:solidFill>
              <a:latin typeface="+mn-lt"/>
            </a:endParaRPr>
          </a:p>
        </p:txBody>
      </p:sp>
    </p:spTree>
    <p:extLst>
      <p:ext uri="{BB962C8B-B14F-4D97-AF65-F5344CB8AC3E}">
        <p14:creationId xmlns:p14="http://schemas.microsoft.com/office/powerpoint/2010/main" val="129096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A91E4B-76A3-4624-A243-FE1686A83AFD}"/>
              </a:ext>
            </a:extLst>
          </p:cNvPr>
          <p:cNvSpPr txBox="1">
            <a:spLocks/>
          </p:cNvSpPr>
          <p:nvPr/>
        </p:nvSpPr>
        <p:spPr>
          <a:xfrm>
            <a:off x="387927" y="1600200"/>
            <a:ext cx="7633855" cy="3657599"/>
          </a:xfrm>
          <a:prstGeom prst="rect">
            <a:avLst/>
          </a:prstGeom>
        </p:spPr>
        <p:txBody>
          <a:bodyPr/>
          <a:lstStyle>
            <a:lvl1pPr algn="ctr" defTabSz="457200" rtl="0" eaLnBrk="1" fontAlgn="base" hangingPunct="1">
              <a:spcBef>
                <a:spcPct val="0"/>
              </a:spcBef>
              <a:spcAft>
                <a:spcPct val="0"/>
              </a:spcAft>
              <a:defRPr sz="3600" kern="1200">
                <a:solidFill>
                  <a:srgbClr val="2E77B0"/>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Georgia" pitchFamily="18" charset="0"/>
              </a:defRPr>
            </a:lvl2pPr>
            <a:lvl3pPr algn="ctr" defTabSz="457200" rtl="0" eaLnBrk="1" fontAlgn="base" hangingPunct="1">
              <a:spcBef>
                <a:spcPct val="0"/>
              </a:spcBef>
              <a:spcAft>
                <a:spcPct val="0"/>
              </a:spcAft>
              <a:defRPr sz="4400">
                <a:solidFill>
                  <a:schemeClr val="tx1"/>
                </a:solidFill>
                <a:latin typeface="Georgia" pitchFamily="18" charset="0"/>
              </a:defRPr>
            </a:lvl3pPr>
            <a:lvl4pPr algn="ctr" defTabSz="457200" rtl="0" eaLnBrk="1" fontAlgn="base" hangingPunct="1">
              <a:spcBef>
                <a:spcPct val="0"/>
              </a:spcBef>
              <a:spcAft>
                <a:spcPct val="0"/>
              </a:spcAft>
              <a:defRPr sz="4400">
                <a:solidFill>
                  <a:schemeClr val="tx1"/>
                </a:solidFill>
                <a:latin typeface="Georgia" pitchFamily="18" charset="0"/>
              </a:defRPr>
            </a:lvl4pPr>
            <a:lvl5pPr algn="ctr" defTabSz="457200" rtl="0" eaLnBrk="1" fontAlgn="base" hangingPunct="1">
              <a:spcBef>
                <a:spcPct val="0"/>
              </a:spcBef>
              <a:spcAft>
                <a:spcPct val="0"/>
              </a:spcAft>
              <a:defRPr sz="4400">
                <a:solidFill>
                  <a:schemeClr val="tx1"/>
                </a:solidFill>
                <a:latin typeface="Georgia" pitchFamily="18" charset="0"/>
              </a:defRPr>
            </a:lvl5pPr>
            <a:lvl6pPr marL="457200" algn="ctr" defTabSz="457200" rtl="0" eaLnBrk="1" fontAlgn="base" hangingPunct="1">
              <a:spcBef>
                <a:spcPct val="0"/>
              </a:spcBef>
              <a:spcAft>
                <a:spcPct val="0"/>
              </a:spcAft>
              <a:defRPr sz="4400">
                <a:solidFill>
                  <a:schemeClr val="tx1"/>
                </a:solidFill>
                <a:latin typeface="Georgia" pitchFamily="18" charset="0"/>
              </a:defRPr>
            </a:lvl6pPr>
            <a:lvl7pPr marL="914400" algn="ctr" defTabSz="457200" rtl="0" eaLnBrk="1" fontAlgn="base" hangingPunct="1">
              <a:spcBef>
                <a:spcPct val="0"/>
              </a:spcBef>
              <a:spcAft>
                <a:spcPct val="0"/>
              </a:spcAft>
              <a:defRPr sz="4400">
                <a:solidFill>
                  <a:schemeClr val="tx1"/>
                </a:solidFill>
                <a:latin typeface="Georgia" pitchFamily="18" charset="0"/>
              </a:defRPr>
            </a:lvl7pPr>
            <a:lvl8pPr marL="1371600" algn="ctr" defTabSz="457200" rtl="0" eaLnBrk="1" fontAlgn="base" hangingPunct="1">
              <a:spcBef>
                <a:spcPct val="0"/>
              </a:spcBef>
              <a:spcAft>
                <a:spcPct val="0"/>
              </a:spcAft>
              <a:defRPr sz="4400">
                <a:solidFill>
                  <a:schemeClr val="tx1"/>
                </a:solidFill>
                <a:latin typeface="Georgia" pitchFamily="18" charset="0"/>
              </a:defRPr>
            </a:lvl8pPr>
            <a:lvl9pPr marL="1828800" algn="ctr" defTabSz="457200" rtl="0" eaLnBrk="1" fontAlgn="base" hangingPunct="1">
              <a:spcBef>
                <a:spcPct val="0"/>
              </a:spcBef>
              <a:spcAft>
                <a:spcPct val="0"/>
              </a:spcAft>
              <a:defRPr sz="4400">
                <a:solidFill>
                  <a:schemeClr val="tx1"/>
                </a:solidFill>
                <a:latin typeface="Georgia"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8F1D26"/>
                </a:solidFill>
                <a:effectLst/>
                <a:uLnTx/>
                <a:uFillTx/>
                <a:latin typeface="Calibri" panose="020F0502020204030204" pitchFamily="34" charset="0"/>
                <a:ea typeface="+mj-ea"/>
                <a:cs typeface="Calibri" panose="020F0502020204030204" pitchFamily="34" charset="0"/>
              </a:rPr>
              <a:t>Dennis Bodenchuk </a:t>
            </a:r>
            <a:r>
              <a:rPr kumimoji="0" lang="en-US" sz="1600" b="0" i="1" u="none" strike="noStrike" kern="1200" cap="all" spc="0" normalizeH="0" baseline="0" noProof="0" dirty="0">
                <a:ln>
                  <a:noFill/>
                </a:ln>
                <a:solidFill>
                  <a:srgbClr val="999999"/>
                </a:solidFill>
                <a:effectLst/>
                <a:uLnTx/>
                <a:uFillTx/>
                <a:latin typeface="Calibri" panose="020F0502020204030204" pitchFamily="34" charset="0"/>
                <a:ea typeface="+mj-ea"/>
                <a:cs typeface="Calibri" panose="020F0502020204030204" pitchFamily="34" charset="0"/>
              </a:rPr>
              <a:t>Roman/slavic</a:t>
            </a:r>
            <a:br>
              <a:rPr kumimoji="0" lang="en-US" sz="2400" b="0" i="0" u="none" strike="noStrike" kern="1200" cap="none" spc="0" normalizeH="0" baseline="0" noProof="0" dirty="0">
                <a:ln>
                  <a:noFill/>
                </a:ln>
                <a:solidFill>
                  <a:srgbClr val="2E77B0"/>
                </a:solidFill>
                <a:effectLst/>
                <a:uLnTx/>
                <a:uFillTx/>
                <a:latin typeface="Calibri" panose="020F0502020204030204" pitchFamily="34" charset="0"/>
                <a:ea typeface="+mj-ea"/>
                <a:cs typeface="Calibri" panose="020F0502020204030204" pitchFamily="34" charset="0"/>
              </a:rPr>
            </a:b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Deputy Division Chief (Acting)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Branch Chief Solid Minerals</a:t>
            </a:r>
            <a:b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b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(720) 407-0603</a:t>
            </a:r>
            <a:b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b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Dennis.Bodenchuk@bia.gov</a:t>
            </a:r>
            <a:b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br>
            <a:b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br>
            <a:br>
              <a:rPr kumimoji="0" lang="en-US" sz="1800"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j-ea"/>
                <a:cs typeface="+mj-cs"/>
              </a:rPr>
            </a:b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www.bia.gov/DEMD</a:t>
            </a:r>
            <a:b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br>
            <a:br>
              <a:rPr kumimoji="0" lang="en-US" sz="18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j-ea"/>
                <a:cs typeface="+mj-cs"/>
              </a:rPr>
            </a:br>
            <a:br>
              <a:rPr kumimoji="0" lang="en-US" sz="18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j-ea"/>
                <a:cs typeface="+mj-cs"/>
              </a:rPr>
            </a:br>
            <a:b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b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endParaRPr>
          </a:p>
        </p:txBody>
      </p:sp>
      <p:sp>
        <p:nvSpPr>
          <p:cNvPr id="4" name="Text Placeholder 2">
            <a:extLst>
              <a:ext uri="{FF2B5EF4-FFF2-40B4-BE49-F238E27FC236}">
                <a16:creationId xmlns:a16="http://schemas.microsoft.com/office/drawing/2014/main" id="{8F636B45-32E0-4427-A4AE-0FB7B85FE689}"/>
              </a:ext>
            </a:extLst>
          </p:cNvPr>
          <p:cNvSpPr txBox="1">
            <a:spLocks/>
          </p:cNvSpPr>
          <p:nvPr/>
        </p:nvSpPr>
        <p:spPr>
          <a:xfrm>
            <a:off x="387927" y="1148699"/>
            <a:ext cx="7481455" cy="451501"/>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300" normalizeH="0" baseline="0" noProof="0" dirty="0">
                <a:ln>
                  <a:noFill/>
                </a:ln>
                <a:solidFill>
                  <a:srgbClr val="2E77B0"/>
                </a:solidFill>
                <a:effectLst/>
                <a:uLnTx/>
                <a:uFillTx/>
                <a:latin typeface="Calibri" panose="020F0502020204030204" pitchFamily="34" charset="0"/>
                <a:ea typeface="+mn-ea"/>
                <a:cs typeface="Calibri" panose="020F0502020204030204" pitchFamily="34" charset="0"/>
              </a:rPr>
              <a:t>CONTACT</a:t>
            </a:r>
          </a:p>
        </p:txBody>
      </p:sp>
    </p:spTree>
    <p:extLst>
      <p:ext uri="{BB962C8B-B14F-4D97-AF65-F5344CB8AC3E}">
        <p14:creationId xmlns:p14="http://schemas.microsoft.com/office/powerpoint/2010/main" val="1615120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09825"/>
            <a:ext cx="12192000" cy="769441"/>
          </a:xfrm>
          <a:prstGeom prst="rect">
            <a:avLst/>
          </a:prstGeom>
        </p:spPr>
        <p:txBody>
          <a:bodyPr wrap="square" rtlCol="0" anchor="t">
            <a:spAutoFit/>
          </a:bodyPr>
          <a:lstStyle/>
          <a:p>
            <a:pPr algn="ctr"/>
            <a:r>
              <a:rPr lang="en-US" sz="4400" dirty="0">
                <a:latin typeface="+mn-lt"/>
              </a:rPr>
              <a:t>Questions?</a:t>
            </a:r>
          </a:p>
        </p:txBody>
      </p:sp>
    </p:spTree>
    <p:extLst>
      <p:ext uri="{BB962C8B-B14F-4D97-AF65-F5344CB8AC3E}">
        <p14:creationId xmlns:p14="http://schemas.microsoft.com/office/powerpoint/2010/main" val="16146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88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053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716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75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BB193B5-D7FC-4607-BE03-EDCF4E24E7D9}"/>
              </a:ext>
            </a:extLst>
          </p:cNvPr>
          <p:cNvSpPr txBox="1">
            <a:spLocks/>
          </p:cNvSpPr>
          <p:nvPr/>
        </p:nvSpPr>
        <p:spPr>
          <a:xfrm>
            <a:off x="3237326" y="993309"/>
            <a:ext cx="8822873" cy="5323924"/>
          </a:xfrm>
          <a:prstGeom prst="rect">
            <a:avLst/>
          </a:prstGeom>
        </p:spPr>
        <p:txBody>
          <a:bodyPr anchor="ctr"/>
          <a:lstStyle>
            <a:lvl1pPr marL="342900" indent="-342900" algn="l" defTabSz="457200" rtl="0" eaLnBrk="1" fontAlgn="base" hangingPunct="1">
              <a:spcBef>
                <a:spcPct val="20000"/>
              </a:spcBef>
              <a:spcAft>
                <a:spcPct val="0"/>
              </a:spcAft>
              <a:buFontTx/>
              <a:buBlip>
                <a:blip r:embed="rId4"/>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800" dirty="0">
              <a:solidFill>
                <a:srgbClr val="234C84"/>
              </a:solidFill>
              <a:latin typeface="+mj-lt"/>
            </a:endParaRPr>
          </a:p>
          <a:p>
            <a:pPr marL="0" indent="0">
              <a:buNone/>
            </a:pPr>
            <a:r>
              <a:rPr lang="en-US" dirty="0">
                <a:solidFill>
                  <a:schemeClr val="tx1"/>
                </a:solidFill>
              </a:rPr>
              <a:t>Solid Minerals Branch staff assists Tribes and allottees in assessing and developing their solid mineral resources, evaluating economic viability of development, and bringing resources into production and profitable businesses.  The result is improved infrastructure, jobs, and increased sustainable tribal revenues.</a:t>
            </a:r>
          </a:p>
          <a:p>
            <a:pPr marL="0" indent="0">
              <a:buNone/>
            </a:pPr>
            <a:endParaRPr lang="en-US" sz="1800" b="0" dirty="0">
              <a:solidFill>
                <a:schemeClr val="tx1"/>
              </a:solidFill>
            </a:endParaRPr>
          </a:p>
          <a:p>
            <a:pPr marL="0" indent="0">
              <a:buNone/>
            </a:pPr>
            <a:endParaRPr lang="en-US" sz="1800" b="0" dirty="0">
              <a:solidFill>
                <a:schemeClr val="tx1"/>
              </a:solidFill>
            </a:endParaRPr>
          </a:p>
          <a:p>
            <a:pPr marL="0" indent="0">
              <a:buNone/>
            </a:pPr>
            <a:r>
              <a:rPr lang="en-US" dirty="0">
                <a:solidFill>
                  <a:schemeClr val="tx1"/>
                </a:solidFill>
              </a:rPr>
              <a:t>Commodities Served:</a:t>
            </a:r>
          </a:p>
          <a:p>
            <a:pPr marL="0" indent="0">
              <a:buNone/>
            </a:pPr>
            <a:r>
              <a:rPr lang="en-US" sz="1800" dirty="0">
                <a:solidFill>
                  <a:schemeClr val="tx1"/>
                </a:solidFill>
              </a:rPr>
              <a:t>Base and Precious Metals:  </a:t>
            </a:r>
            <a:r>
              <a:rPr lang="en-US" sz="1800" b="0" dirty="0">
                <a:solidFill>
                  <a:schemeClr val="tx1"/>
                </a:solidFill>
              </a:rPr>
              <a:t>e.g., gold, silver, copper…</a:t>
            </a:r>
          </a:p>
          <a:p>
            <a:pPr marL="0" indent="0">
              <a:buNone/>
            </a:pPr>
            <a:r>
              <a:rPr lang="en-US" sz="1800" dirty="0">
                <a:solidFill>
                  <a:schemeClr val="tx1"/>
                </a:solidFill>
              </a:rPr>
              <a:t>Industrial Minerals: </a:t>
            </a:r>
            <a:r>
              <a:rPr lang="en-US" sz="1800" b="0" dirty="0">
                <a:solidFill>
                  <a:schemeClr val="tx1"/>
                </a:solidFill>
              </a:rPr>
              <a:t>e.g., limestone, gypsum, clay, building stone…</a:t>
            </a:r>
          </a:p>
          <a:p>
            <a:pPr marL="0" indent="0">
              <a:buNone/>
            </a:pPr>
            <a:r>
              <a:rPr lang="en-US" sz="1800" dirty="0">
                <a:solidFill>
                  <a:schemeClr val="tx1"/>
                </a:solidFill>
              </a:rPr>
              <a:t>Aggregates: </a:t>
            </a:r>
            <a:r>
              <a:rPr lang="en-US" sz="1800" b="0" dirty="0">
                <a:solidFill>
                  <a:schemeClr val="tx1"/>
                </a:solidFill>
              </a:rPr>
              <a:t>e.g., sand &amp; gravel, crushed stone</a:t>
            </a:r>
          </a:p>
          <a:p>
            <a:pPr marL="0" indent="0">
              <a:buNone/>
            </a:pPr>
            <a:r>
              <a:rPr lang="en-US" sz="1800" dirty="0">
                <a:solidFill>
                  <a:schemeClr val="tx1"/>
                </a:solidFill>
              </a:rPr>
              <a:t>Critical Minerals: </a:t>
            </a:r>
            <a:r>
              <a:rPr lang="en-US" sz="1800" b="0" dirty="0">
                <a:solidFill>
                  <a:schemeClr val="tx1"/>
                </a:solidFill>
              </a:rPr>
              <a:t>e.g., rare earth elements, lithium, manganese, tungsten… </a:t>
            </a:r>
          </a:p>
          <a:p>
            <a:pPr marL="0" indent="0">
              <a:buNone/>
            </a:pPr>
            <a:r>
              <a:rPr lang="en-US" sz="1800" dirty="0">
                <a:solidFill>
                  <a:schemeClr val="tx1"/>
                </a:solidFill>
              </a:rPr>
              <a:t>Coal &amp; Uranium</a:t>
            </a:r>
          </a:p>
        </p:txBody>
      </p:sp>
    </p:spTree>
    <p:extLst>
      <p:ext uri="{BB962C8B-B14F-4D97-AF65-F5344CB8AC3E}">
        <p14:creationId xmlns:p14="http://schemas.microsoft.com/office/powerpoint/2010/main" val="94354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72446D37-FA70-44CA-9BCE-B30640B8E6C0}"/>
              </a:ext>
            </a:extLst>
          </p:cNvPr>
          <p:cNvSpPr txBox="1">
            <a:spLocks/>
          </p:cNvSpPr>
          <p:nvPr/>
        </p:nvSpPr>
        <p:spPr>
          <a:xfrm>
            <a:off x="268586" y="984473"/>
            <a:ext cx="6753651" cy="470517"/>
          </a:xfrm>
          <a:prstGeom prst="rect">
            <a:avLst/>
          </a:prstGeom>
        </p:spPr>
        <p:txBody>
          <a:bodyPr/>
          <a:lstStyle>
            <a:lvl1pPr marL="0" indent="0" algn="l" defTabSz="457200" rtl="0" eaLnBrk="1" fontAlgn="base" hangingPunct="1">
              <a:spcBef>
                <a:spcPct val="20000"/>
              </a:spcBef>
              <a:spcAft>
                <a:spcPct val="0"/>
              </a:spcAft>
              <a:buFontTx/>
              <a:buNone/>
              <a:defRPr sz="4000" b="1" kern="1200">
                <a:solidFill>
                  <a:schemeClr val="bg1"/>
                </a:solidFill>
                <a:latin typeface="+mj-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bg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504D">
                    <a:lumMod val="75000"/>
                  </a:srgbClr>
                </a:solidFill>
                <a:effectLst/>
                <a:uLnTx/>
                <a:uFillTx/>
                <a:latin typeface="Constantia" panose="02030602050306030303"/>
                <a:ea typeface="+mn-ea"/>
                <a:cs typeface="+mn-cs"/>
              </a:rPr>
              <a:t>Energy and Mineral Development Grant Program (EMDP)</a:t>
            </a:r>
          </a:p>
        </p:txBody>
      </p:sp>
      <p:sp>
        <p:nvSpPr>
          <p:cNvPr id="25" name="Text Placeholder 3">
            <a:extLst>
              <a:ext uri="{FF2B5EF4-FFF2-40B4-BE49-F238E27FC236}">
                <a16:creationId xmlns:a16="http://schemas.microsoft.com/office/drawing/2014/main" id="{A0E48FA8-56C3-4B8F-BE34-1F38657A505C}"/>
              </a:ext>
            </a:extLst>
          </p:cNvPr>
          <p:cNvSpPr txBox="1">
            <a:spLocks/>
          </p:cNvSpPr>
          <p:nvPr/>
        </p:nvSpPr>
        <p:spPr>
          <a:xfrm>
            <a:off x="268586" y="2346953"/>
            <a:ext cx="6753651" cy="3928519"/>
          </a:xfrm>
          <a:prstGeom prst="rect">
            <a:avLst/>
          </a:prstGeom>
        </p:spPr>
        <p:txBody>
          <a:bodyPr/>
          <a:lstStyle>
            <a:defPPr>
              <a:defRPr lang="en-US"/>
            </a:defPPr>
            <a:lvl1pPr marL="342900" indent="-342900" algn="l" defTabSz="457200" rtl="0" eaLnBrk="1" fontAlgn="base" hangingPunct="1">
              <a:spcBef>
                <a:spcPct val="20000"/>
              </a:spcBef>
              <a:spcAft>
                <a:spcPct val="0"/>
              </a:spcAft>
              <a:buFont typeface="Arial" panose="020B0604020202020204" pitchFamily="34" charset="0"/>
              <a:buChar char="•"/>
              <a:defRPr sz="2000" b="1" kern="1200">
                <a:solidFill>
                  <a:schemeClr val="tx1">
                    <a:lumMod val="85000"/>
                    <a:lumOff val="15000"/>
                  </a:schemeClr>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lumMod val="85000"/>
                  <a:lumOff val="15000"/>
                </a:prstClr>
              </a:solidFill>
              <a:effectLst/>
              <a:uLnTx/>
              <a:uFillTx/>
              <a:latin typeface="Franklin Gothic Book" panose="020B0503020102020204"/>
              <a:ea typeface="+mn-ea"/>
              <a:cs typeface="+mn-cs"/>
            </a:endParaRPr>
          </a:p>
        </p:txBody>
      </p:sp>
      <p:grpSp>
        <p:nvGrpSpPr>
          <p:cNvPr id="26" name="Group 25">
            <a:extLst>
              <a:ext uri="{FF2B5EF4-FFF2-40B4-BE49-F238E27FC236}">
                <a16:creationId xmlns:a16="http://schemas.microsoft.com/office/drawing/2014/main" id="{DEEC34EC-30D4-4213-BBCC-EE795273E74D}"/>
              </a:ext>
            </a:extLst>
          </p:cNvPr>
          <p:cNvGrpSpPr/>
          <p:nvPr/>
        </p:nvGrpSpPr>
        <p:grpSpPr>
          <a:xfrm>
            <a:off x="6893467" y="443673"/>
            <a:ext cx="5298533" cy="2338715"/>
            <a:chOff x="8762630" y="523740"/>
            <a:chExt cx="3947567" cy="1708318"/>
          </a:xfrm>
        </p:grpSpPr>
        <p:sp>
          <p:nvSpPr>
            <p:cNvPr id="27" name="Oval 26">
              <a:extLst>
                <a:ext uri="{FF2B5EF4-FFF2-40B4-BE49-F238E27FC236}">
                  <a16:creationId xmlns:a16="http://schemas.microsoft.com/office/drawing/2014/main" id="{45DAA9B1-9A27-475C-B2FC-2D7F5ACCFC96}"/>
                </a:ext>
              </a:extLst>
            </p:cNvPr>
            <p:cNvSpPr/>
            <p:nvPr/>
          </p:nvSpPr>
          <p:spPr>
            <a:xfrm>
              <a:off x="9893246" y="523740"/>
              <a:ext cx="1600449" cy="1600451"/>
            </a:xfrm>
            <a:prstGeom prst="ellipse">
              <a:avLst/>
            </a:prstGeom>
            <a:solidFill>
              <a:srgbClr val="FFEAB0"/>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Palatino Linotype"/>
                <a:ea typeface="+mn-ea"/>
                <a:cs typeface="+mn-cs"/>
              </a:endParaRPr>
            </a:p>
          </p:txBody>
        </p:sp>
        <p:sp>
          <p:nvSpPr>
            <p:cNvPr id="28" name="Content Placeholder 2">
              <a:extLst>
                <a:ext uri="{FF2B5EF4-FFF2-40B4-BE49-F238E27FC236}">
                  <a16:creationId xmlns:a16="http://schemas.microsoft.com/office/drawing/2014/main" id="{9BFCEAFD-DDD8-422E-97AE-2755CE988921}"/>
                </a:ext>
              </a:extLst>
            </p:cNvPr>
            <p:cNvSpPr txBox="1">
              <a:spLocks/>
            </p:cNvSpPr>
            <p:nvPr/>
          </p:nvSpPr>
          <p:spPr>
            <a:xfrm>
              <a:off x="8762630" y="783356"/>
              <a:ext cx="3947567" cy="788097"/>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8F1D26"/>
                  </a:solidFill>
                  <a:effectLst/>
                  <a:uLnTx/>
                  <a:uFillTx/>
                  <a:latin typeface="Constantia" panose="02030602050306030303"/>
                  <a:ea typeface="+mn-ea"/>
                  <a:cs typeface="+mn-cs"/>
                </a:rPr>
                <a:t>$6.5</a:t>
              </a:r>
              <a:r>
                <a:rPr kumimoji="0" lang="en-US" sz="2400" b="1" i="0" u="none" strike="noStrike" kern="1200" cap="none" spc="0" normalizeH="0" baseline="0" noProof="0" dirty="0">
                  <a:ln>
                    <a:noFill/>
                  </a:ln>
                  <a:solidFill>
                    <a:srgbClr val="8F1D26"/>
                  </a:solidFill>
                  <a:effectLst/>
                  <a:uLnTx/>
                  <a:uFillTx/>
                  <a:latin typeface="Constantia" panose="02030602050306030303"/>
                  <a:ea typeface="+mn-ea"/>
                  <a:cs typeface="+mn-cs"/>
                </a:rPr>
                <a:t>MM</a:t>
              </a:r>
            </a:p>
          </p:txBody>
        </p:sp>
        <p:sp>
          <p:nvSpPr>
            <p:cNvPr id="29" name="Content Placeholder 2">
              <a:extLst>
                <a:ext uri="{FF2B5EF4-FFF2-40B4-BE49-F238E27FC236}">
                  <a16:creationId xmlns:a16="http://schemas.microsoft.com/office/drawing/2014/main" id="{3D54E0EA-80FF-4A2A-A26E-9F755A1DCDE1}"/>
                </a:ext>
              </a:extLst>
            </p:cNvPr>
            <p:cNvSpPr txBox="1">
              <a:spLocks/>
            </p:cNvSpPr>
            <p:nvPr/>
          </p:nvSpPr>
          <p:spPr>
            <a:xfrm>
              <a:off x="10069197" y="1439344"/>
              <a:ext cx="1334434" cy="792714"/>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a:ln>
                    <a:noFill/>
                  </a:ln>
                  <a:solidFill>
                    <a:srgbClr val="8F1D26"/>
                  </a:solidFill>
                  <a:effectLst/>
                  <a:uLnTx/>
                  <a:uFillTx/>
                  <a:latin typeface="Franklin Gothic Book" panose="020B0503020102020204"/>
                  <a:ea typeface="+mn-ea"/>
                  <a:cs typeface="+mn-cs"/>
                </a:rPr>
                <a:t>Awarded</a:t>
              </a:r>
            </a:p>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2777B2"/>
                  </a:solidFill>
                  <a:effectLst/>
                  <a:uLnTx/>
                  <a:uFillTx/>
                  <a:latin typeface="Franklin Gothic Book" panose="020B0503020102020204"/>
                  <a:ea typeface="+mn-ea"/>
                  <a:cs typeface="+mn-cs"/>
                </a:rPr>
                <a:t>FY 2020</a:t>
              </a:r>
            </a:p>
            <a:p>
              <a:pPr marL="0" marR="0" lvl="0" indent="0" algn="ctr" defTabSz="4572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8F1D26"/>
                </a:solidFill>
                <a:effectLst/>
                <a:uLnTx/>
                <a:uFillTx/>
                <a:latin typeface="Franklin Gothic Book" panose="020B0503020102020204"/>
                <a:ea typeface="+mn-ea"/>
                <a:cs typeface="+mn-cs"/>
              </a:endParaRPr>
            </a:p>
          </p:txBody>
        </p:sp>
      </p:grpSp>
      <p:sp>
        <p:nvSpPr>
          <p:cNvPr id="30" name="Text Placeholder 3">
            <a:extLst>
              <a:ext uri="{FF2B5EF4-FFF2-40B4-BE49-F238E27FC236}">
                <a16:creationId xmlns:a16="http://schemas.microsoft.com/office/drawing/2014/main" id="{18E85910-ECA2-4ABF-A157-46F3761AE7F2}"/>
              </a:ext>
            </a:extLst>
          </p:cNvPr>
          <p:cNvSpPr txBox="1">
            <a:spLocks/>
          </p:cNvSpPr>
          <p:nvPr/>
        </p:nvSpPr>
        <p:spPr>
          <a:xfrm>
            <a:off x="937941" y="2425490"/>
            <a:ext cx="4417853" cy="3135060"/>
          </a:xfrm>
          <a:prstGeom prst="rect">
            <a:avLst/>
          </a:prstGeom>
        </p:spPr>
        <p:txBody>
          <a:bodyPr/>
          <a:lstStyle>
            <a:lvl1pPr marL="0" indent="0" algn="l" defTabSz="457200" rtl="0" eaLnBrk="1" fontAlgn="base" hangingPunct="1">
              <a:spcBef>
                <a:spcPct val="20000"/>
              </a:spcBef>
              <a:spcAft>
                <a:spcPct val="0"/>
              </a:spcAft>
              <a:buFontTx/>
              <a:buNone/>
              <a:defRPr sz="2000" b="1"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Franklin Gothic Book" panose="020B0503020102020204" pitchFamily="34" charset="0"/>
              <a:buChar char="»"/>
              <a:defRPr sz="20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defTabSz="457200" rtl="0" eaLnBrk="1" fontAlgn="base" latinLnBrk="0" hangingPunct="1">
              <a:lnSpc>
                <a:spcPct val="100000"/>
              </a:lnSpc>
              <a:spcBef>
                <a:spcPct val="20000"/>
              </a:spcBef>
              <a:spcAft>
                <a:spcPct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chemeClr val="accent5">
                    <a:lumMod val="75000"/>
                  </a:schemeClr>
                </a:solidFill>
                <a:effectLst/>
                <a:uLnTx/>
                <a:uFillTx/>
                <a:latin typeface="Franklin Gothic Book" panose="020B0503020102020204"/>
                <a:ea typeface="+mn-ea"/>
                <a:cs typeface="+mn-cs"/>
              </a:rPr>
              <a:t>Annual grant</a:t>
            </a:r>
          </a:p>
          <a:p>
            <a:pPr marL="342900" marR="0" lvl="0" indent="-342900" defTabSz="457200" rtl="0" eaLnBrk="1" fontAlgn="base" latinLnBrk="0" hangingPunct="1">
              <a:lnSpc>
                <a:spcPct val="100000"/>
              </a:lnSpc>
              <a:spcBef>
                <a:spcPct val="20000"/>
              </a:spcBef>
              <a:spcAft>
                <a:spcPct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chemeClr val="accent5">
                    <a:lumMod val="75000"/>
                  </a:schemeClr>
                </a:solidFill>
                <a:effectLst/>
                <a:uLnTx/>
                <a:uFillTx/>
                <a:latin typeface="Franklin Gothic Book" panose="020B0503020102020204"/>
                <a:ea typeface="+mn-ea"/>
                <a:cs typeface="+mn-cs"/>
              </a:rPr>
              <a:t>Purpose: to technically assess tribal energy and mineral resources</a:t>
            </a:r>
            <a:endParaRPr lang="en-US" sz="2400" dirty="0">
              <a:solidFill>
                <a:schemeClr val="accent5">
                  <a:lumMod val="75000"/>
                </a:schemeClr>
              </a:solidFill>
              <a:latin typeface="Franklin Gothic Book" panose="020B0503020102020204"/>
            </a:endParaRPr>
          </a:p>
          <a:p>
            <a:pPr marL="342900" marR="0" lvl="0" indent="-342900" defTabSz="457200" rtl="0" eaLnBrk="1" fontAlgn="base" latinLnBrk="0" hangingPunct="1">
              <a:lnSpc>
                <a:spcPct val="100000"/>
              </a:lnSpc>
              <a:spcBef>
                <a:spcPct val="20000"/>
              </a:spcBef>
              <a:spcAft>
                <a:spcPct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chemeClr val="accent5">
                    <a:lumMod val="75000"/>
                  </a:schemeClr>
                </a:solidFill>
                <a:effectLst/>
                <a:uLnTx/>
                <a:uFillTx/>
                <a:latin typeface="Franklin Gothic Book" panose="020B0503020102020204"/>
                <a:ea typeface="+mn-ea"/>
                <a:cs typeface="+mn-cs"/>
              </a:rPr>
              <a:t>Produce documents Tribes can take to the bank</a:t>
            </a:r>
          </a:p>
          <a:p>
            <a:pPr marL="342900" marR="0" lvl="0" indent="-342900" defTabSz="457200" rtl="0" eaLnBrk="1" fontAlgn="base" latinLnBrk="0" hangingPunct="1">
              <a:lnSpc>
                <a:spcPct val="100000"/>
              </a:lnSpc>
              <a:spcBef>
                <a:spcPct val="20000"/>
              </a:spcBef>
              <a:spcAft>
                <a:spcPct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chemeClr val="accent5">
                    <a:lumMod val="75000"/>
                  </a:schemeClr>
                </a:solidFill>
                <a:effectLst/>
                <a:uLnTx/>
                <a:uFillTx/>
                <a:latin typeface="Franklin Gothic Book" panose="020B0503020102020204"/>
                <a:ea typeface="+mn-ea"/>
                <a:cs typeface="+mn-cs"/>
              </a:rPr>
              <a:t>No Cost Match </a:t>
            </a:r>
          </a:p>
          <a:p>
            <a:pPr marL="0" marR="0" lvl="0" indent="0" algn="ctr" defTabSz="4572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4BACC6">
                  <a:lumMod val="40000"/>
                  <a:lumOff val="60000"/>
                </a:srgbClr>
              </a:solidFill>
              <a:effectLst/>
              <a:uLnTx/>
              <a:uFillTx/>
              <a:latin typeface="Franklin Gothic Book" panose="020B0503020102020204"/>
              <a:ea typeface="+mn-ea"/>
              <a:cs typeface="+mn-cs"/>
            </a:endParaRPr>
          </a:p>
        </p:txBody>
      </p:sp>
      <p:grpSp>
        <p:nvGrpSpPr>
          <p:cNvPr id="31" name="Group 30">
            <a:extLst>
              <a:ext uri="{FF2B5EF4-FFF2-40B4-BE49-F238E27FC236}">
                <a16:creationId xmlns:a16="http://schemas.microsoft.com/office/drawing/2014/main" id="{AC41C1DF-837F-495B-9984-591304422D04}"/>
              </a:ext>
            </a:extLst>
          </p:cNvPr>
          <p:cNvGrpSpPr/>
          <p:nvPr/>
        </p:nvGrpSpPr>
        <p:grpSpPr>
          <a:xfrm>
            <a:off x="7740458" y="3195585"/>
            <a:ext cx="1722651" cy="1869501"/>
            <a:chOff x="7943425" y="1865839"/>
            <a:chExt cx="1722651" cy="1869501"/>
          </a:xfrm>
        </p:grpSpPr>
        <p:sp>
          <p:nvSpPr>
            <p:cNvPr id="32" name="Oval 31">
              <a:extLst>
                <a:ext uri="{FF2B5EF4-FFF2-40B4-BE49-F238E27FC236}">
                  <a16:creationId xmlns:a16="http://schemas.microsoft.com/office/drawing/2014/main" id="{F8EA3610-BDB3-45B6-AF00-566E5C5AD45B}"/>
                </a:ext>
              </a:extLst>
            </p:cNvPr>
            <p:cNvSpPr/>
            <p:nvPr/>
          </p:nvSpPr>
          <p:spPr>
            <a:xfrm>
              <a:off x="7943425" y="1865839"/>
              <a:ext cx="1722651" cy="1722654"/>
            </a:xfrm>
            <a:prstGeom prst="ellipse">
              <a:avLst/>
            </a:prstGeom>
            <a:solidFill>
              <a:srgbClr val="8F1D26"/>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Palatino Linotype"/>
                <a:ea typeface="+mn-ea"/>
                <a:cs typeface="+mn-cs"/>
              </a:endParaRPr>
            </a:p>
          </p:txBody>
        </p:sp>
        <p:sp>
          <p:nvSpPr>
            <p:cNvPr id="33" name="Content Placeholder 2">
              <a:extLst>
                <a:ext uri="{FF2B5EF4-FFF2-40B4-BE49-F238E27FC236}">
                  <a16:creationId xmlns:a16="http://schemas.microsoft.com/office/drawing/2014/main" id="{A3A78B1B-D9C0-490A-BF9F-69FD15362BB0}"/>
                </a:ext>
              </a:extLst>
            </p:cNvPr>
            <p:cNvSpPr txBox="1">
              <a:spLocks/>
            </p:cNvSpPr>
            <p:nvPr/>
          </p:nvSpPr>
          <p:spPr>
            <a:xfrm>
              <a:off x="8168148" y="1873315"/>
              <a:ext cx="1273204" cy="789959"/>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8BC"/>
                  </a:solidFill>
                  <a:effectLst/>
                  <a:uLnTx/>
                  <a:uFillTx/>
                  <a:latin typeface="Constantia" panose="02030602050306030303"/>
                  <a:ea typeface="+mn-ea"/>
                  <a:cs typeface="+mn-cs"/>
                </a:rPr>
                <a:t>82</a:t>
              </a:r>
              <a:endParaRPr kumimoji="0" lang="en-US" sz="2400" b="1" i="0" u="none" strike="noStrike" kern="1200" cap="none" spc="0" normalizeH="0" baseline="0" noProof="0" dirty="0">
                <a:ln>
                  <a:noFill/>
                </a:ln>
                <a:solidFill>
                  <a:srgbClr val="FFF8BC"/>
                </a:solidFill>
                <a:effectLst/>
                <a:uLnTx/>
                <a:uFillTx/>
                <a:latin typeface="Constantia" panose="02030602050306030303"/>
                <a:ea typeface="+mn-ea"/>
                <a:cs typeface="+mn-cs"/>
              </a:endParaRPr>
            </a:p>
          </p:txBody>
        </p:sp>
        <p:sp>
          <p:nvSpPr>
            <p:cNvPr id="34" name="Content Placeholder 2">
              <a:extLst>
                <a:ext uri="{FF2B5EF4-FFF2-40B4-BE49-F238E27FC236}">
                  <a16:creationId xmlns:a16="http://schemas.microsoft.com/office/drawing/2014/main" id="{D0442695-54D6-45AF-BCF3-BC2BD18EF54C}"/>
                </a:ext>
              </a:extLst>
            </p:cNvPr>
            <p:cNvSpPr txBox="1">
              <a:spLocks/>
            </p:cNvSpPr>
            <p:nvPr/>
          </p:nvSpPr>
          <p:spPr>
            <a:xfrm>
              <a:off x="7943425" y="2650102"/>
              <a:ext cx="1722651" cy="1085238"/>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8BC"/>
                  </a:solidFill>
                  <a:effectLst/>
                  <a:uLnTx/>
                  <a:uFillTx/>
                  <a:latin typeface="Franklin Gothic Book" panose="020B0503020102020204"/>
                  <a:ea typeface="+mn-ea"/>
                  <a:cs typeface="+mn-cs"/>
                </a:rPr>
                <a:t>Proposals Received</a:t>
              </a:r>
            </a:p>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4BACC6">
                      <a:lumMod val="40000"/>
                      <a:lumOff val="60000"/>
                    </a:srgbClr>
                  </a:solidFill>
                  <a:effectLst/>
                  <a:uLnTx/>
                  <a:uFillTx/>
                  <a:latin typeface="Franklin Gothic Book" panose="020B0503020102020204"/>
                  <a:ea typeface="+mn-ea"/>
                  <a:cs typeface="+mn-cs"/>
                </a:rPr>
                <a:t>FY 2022</a:t>
              </a:r>
            </a:p>
            <a:p>
              <a:pPr marL="0" marR="0" lvl="0" indent="0" algn="ctr" defTabSz="4572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8F1D26"/>
                </a:solidFill>
                <a:effectLst/>
                <a:uLnTx/>
                <a:uFillTx/>
                <a:latin typeface="Franklin Gothic Book" panose="020B0503020102020204"/>
                <a:ea typeface="+mn-ea"/>
                <a:cs typeface="+mn-cs"/>
              </a:endParaRPr>
            </a:p>
          </p:txBody>
        </p:sp>
      </p:grpSp>
      <p:grpSp>
        <p:nvGrpSpPr>
          <p:cNvPr id="35" name="Group 34">
            <a:extLst>
              <a:ext uri="{FF2B5EF4-FFF2-40B4-BE49-F238E27FC236}">
                <a16:creationId xmlns:a16="http://schemas.microsoft.com/office/drawing/2014/main" id="{139AC5EF-2345-4445-B9D9-A67D98269B32}"/>
              </a:ext>
            </a:extLst>
          </p:cNvPr>
          <p:cNvGrpSpPr/>
          <p:nvPr/>
        </p:nvGrpSpPr>
        <p:grpSpPr>
          <a:xfrm>
            <a:off x="10117022" y="2929235"/>
            <a:ext cx="1806392" cy="1846474"/>
            <a:chOff x="10016961" y="1915755"/>
            <a:chExt cx="1806392" cy="1846474"/>
          </a:xfrm>
        </p:grpSpPr>
        <p:sp>
          <p:nvSpPr>
            <p:cNvPr id="36" name="Oval 35">
              <a:extLst>
                <a:ext uri="{FF2B5EF4-FFF2-40B4-BE49-F238E27FC236}">
                  <a16:creationId xmlns:a16="http://schemas.microsoft.com/office/drawing/2014/main" id="{D0F6B9AC-F2CB-49BA-B087-552A8BC3AD43}"/>
                </a:ext>
              </a:extLst>
            </p:cNvPr>
            <p:cNvSpPr/>
            <p:nvPr/>
          </p:nvSpPr>
          <p:spPr>
            <a:xfrm>
              <a:off x="10177078" y="1915755"/>
              <a:ext cx="1464899" cy="1464902"/>
            </a:xfrm>
            <a:prstGeom prst="ellipse">
              <a:avLst/>
            </a:prstGeom>
            <a:solidFill>
              <a:schemeClr val="accent5">
                <a:lumMod val="40000"/>
                <a:lumOff val="60000"/>
              </a:schemeClr>
            </a:soli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Palatino Linotype"/>
                <a:ea typeface="+mn-ea"/>
                <a:cs typeface="+mn-cs"/>
              </a:endParaRPr>
            </a:p>
          </p:txBody>
        </p:sp>
        <p:sp>
          <p:nvSpPr>
            <p:cNvPr id="37" name="Content Placeholder 2">
              <a:extLst>
                <a:ext uri="{FF2B5EF4-FFF2-40B4-BE49-F238E27FC236}">
                  <a16:creationId xmlns:a16="http://schemas.microsoft.com/office/drawing/2014/main" id="{A5B260C1-8A2F-4A29-AD4E-8F4C043F9AE2}"/>
                </a:ext>
              </a:extLst>
            </p:cNvPr>
            <p:cNvSpPr txBox="1">
              <a:spLocks/>
            </p:cNvSpPr>
            <p:nvPr/>
          </p:nvSpPr>
          <p:spPr>
            <a:xfrm>
              <a:off x="10016961" y="2093696"/>
              <a:ext cx="1806392" cy="411242"/>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8F1D26"/>
                  </a:solidFill>
                  <a:effectLst/>
                  <a:uLnTx/>
                  <a:uFillTx/>
                  <a:latin typeface="Constantia" panose="02030602050306030303"/>
                  <a:ea typeface="+mn-ea"/>
                  <a:cs typeface="+mn-cs"/>
                </a:rPr>
                <a:t>$45.1</a:t>
              </a:r>
              <a:r>
                <a:rPr kumimoji="0" lang="en-US" sz="1600" b="1" i="0" u="none" strike="noStrike" kern="1200" cap="none" spc="0" normalizeH="0" baseline="0" noProof="0" dirty="0">
                  <a:ln>
                    <a:noFill/>
                  </a:ln>
                  <a:solidFill>
                    <a:srgbClr val="8F1D26"/>
                  </a:solidFill>
                  <a:effectLst/>
                  <a:uLnTx/>
                  <a:uFillTx/>
                  <a:latin typeface="Constantia" panose="02030602050306030303"/>
                  <a:ea typeface="+mn-ea"/>
                  <a:cs typeface="+mn-cs"/>
                </a:rPr>
                <a:t>MM</a:t>
              </a:r>
            </a:p>
          </p:txBody>
        </p:sp>
        <p:sp>
          <p:nvSpPr>
            <p:cNvPr id="38" name="Content Placeholder 2">
              <a:extLst>
                <a:ext uri="{FF2B5EF4-FFF2-40B4-BE49-F238E27FC236}">
                  <a16:creationId xmlns:a16="http://schemas.microsoft.com/office/drawing/2014/main" id="{5EA86E74-59B0-4F2C-A9B8-FB420A6987A7}"/>
                </a:ext>
              </a:extLst>
            </p:cNvPr>
            <p:cNvSpPr txBox="1">
              <a:spLocks/>
            </p:cNvSpPr>
            <p:nvPr/>
          </p:nvSpPr>
          <p:spPr>
            <a:xfrm>
              <a:off x="10163970" y="2676991"/>
              <a:ext cx="1514951" cy="1085238"/>
            </a:xfrm>
            <a:prstGeom prst="rect">
              <a:avLst/>
            </a:prstGeom>
          </p:spPr>
          <p:txBody>
            <a:bodyPr/>
            <a:lstStyle>
              <a:lvl1pPr marL="342900" indent="-342900" algn="l" defTabSz="457200" rtl="0" eaLnBrk="1" fontAlgn="base" hangingPunct="1">
                <a:spcBef>
                  <a:spcPct val="20000"/>
                </a:spcBef>
                <a:spcAft>
                  <a:spcPct val="0"/>
                </a:spcAft>
                <a:buFontTx/>
                <a:buBlip>
                  <a:blip r:embed="rId2"/>
                </a:buBlip>
                <a:defRPr sz="2400" b="1" kern="1200">
                  <a:solidFill>
                    <a:srgbClr val="2E77B0"/>
                  </a:solidFill>
                  <a:latin typeface="+mn-lt"/>
                  <a:ea typeface="+mn-ea"/>
                  <a:cs typeface="+mn-cs"/>
                </a:defRPr>
              </a:lvl1pPr>
              <a:lvl2pPr marL="742950" indent="-285750" algn="l" defTabSz="457200" rtl="0" eaLnBrk="1" fontAlgn="base" hangingPunct="1">
                <a:spcBef>
                  <a:spcPct val="20000"/>
                </a:spcBef>
                <a:spcAft>
                  <a:spcPct val="0"/>
                </a:spcAft>
                <a:buFont typeface="Wingdings" pitchFamily="2" charset="2"/>
                <a:buChar char="§"/>
                <a:defRPr sz="2000" kern="1200">
                  <a:solidFill>
                    <a:schemeClr val="tx1">
                      <a:lumMod val="75000"/>
                      <a:lumOff val="25000"/>
                    </a:schemeClr>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800" kern="1200">
                  <a:solidFill>
                    <a:srgbClr val="2E77B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8F1D26"/>
                  </a:solidFill>
                  <a:effectLst/>
                  <a:uLnTx/>
                  <a:uFillTx/>
                  <a:latin typeface="Franklin Gothic Book" panose="020B0503020102020204"/>
                  <a:ea typeface="+mn-ea"/>
                  <a:cs typeface="+mn-cs"/>
                </a:rPr>
                <a:t>Requested</a:t>
              </a:r>
            </a:p>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2777B2"/>
                  </a:solidFill>
                  <a:effectLst/>
                  <a:uLnTx/>
                  <a:uFillTx/>
                  <a:latin typeface="Franklin Gothic Book" panose="020B0503020102020204"/>
                  <a:ea typeface="+mn-ea"/>
                  <a:cs typeface="+mn-cs"/>
                </a:rPr>
                <a:t>FY 2022</a:t>
              </a:r>
            </a:p>
            <a:p>
              <a:pPr marL="0" marR="0" lvl="0" indent="0" algn="ctr" defTabSz="4572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8F1D26"/>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707656616"/>
      </p:ext>
    </p:extLst>
  </p:cSld>
  <p:clrMapOvr>
    <a:masterClrMapping/>
  </p:clrMapOvr>
</p:sld>
</file>

<file path=ppt/theme/theme1.xml><?xml version="1.0" encoding="utf-8"?>
<a:theme xmlns:a="http://schemas.openxmlformats.org/drawingml/2006/main" name="General Slide - DEM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8000">
              <a:schemeClr val="dk1">
                <a:alpha val="41000"/>
              </a:schemeClr>
            </a:gs>
            <a:gs pos="100000">
              <a:schemeClr val="dk1">
                <a:shade val="48000"/>
                <a:satMod val="180000"/>
                <a:lumMod val="94000"/>
              </a:schemeClr>
            </a:gs>
            <a:gs pos="85000">
              <a:schemeClr val="dk1">
                <a:shade val="48000"/>
                <a:satMod val="180000"/>
                <a:lumMod val="94000"/>
              </a:schemeClr>
            </a:gs>
          </a:gsLst>
          <a:lin ang="16200000" scaled="1"/>
          <a:tileRect/>
        </a:gradFill>
      </a:spPr>
      <a:bodyPr anchor="ctr"/>
      <a:lstStyle>
        <a:defPPr algn="l">
          <a:defRPr sz="800" b="1" dirty="0">
            <a:solidFill>
              <a:prstClr val="white"/>
            </a:solidFill>
            <a:latin typeface="Palatino Linotype"/>
          </a:defRPr>
        </a:defPPr>
      </a:lstStyle>
      <a:style>
        <a:lnRef idx="0">
          <a:schemeClr val="dk1"/>
        </a:lnRef>
        <a:fillRef idx="3">
          <a:schemeClr val="dk1"/>
        </a:fillRef>
        <a:effectRef idx="3">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l">
          <a:defRPr sz="1800" dirty="0">
            <a:solidFill>
              <a:srgbClr val="2E77B0"/>
            </a:solidFill>
            <a:latin typeface="+mn-lt"/>
          </a:defRPr>
        </a:defPPr>
      </a:lstStyle>
    </a:txDef>
  </a:objectDefaults>
  <a:extraClrSchemeLst/>
  <a:extLst>
    <a:ext uri="{05A4C25C-085E-4340-85A3-A5531E510DB2}">
      <thm15:themeFamily xmlns:thm15="http://schemas.microsoft.com/office/thememl/2012/main" name="Solid Minerals DEMD-PPT-Template" id="{42BDE4B3-ECB2-40D7-A5AC-5264CDF77BB5}" vid="{5CC86B58-2F12-48A2-B874-F2E14D1A0CD7}"/>
    </a:ext>
  </a:extLst>
</a:theme>
</file>

<file path=ppt/theme/theme2.xml><?xml version="1.0" encoding="utf-8"?>
<a:theme xmlns:a="http://schemas.openxmlformats.org/drawingml/2006/main" name="1_General Slide - DEM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9525" cap="flat">
          <a:noFill/>
          <a:prstDash val="solid"/>
          <a:miter/>
        </a:ln>
      </a:spPr>
      <a:bodyPr rtlCol="0" anchor="ctr"/>
      <a:lstStyle>
        <a:defPPr algn="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l">
          <a:defRPr sz="1800" dirty="0">
            <a:solidFill>
              <a:srgbClr val="2E77B0"/>
            </a:solidFill>
            <a:latin typeface="+mn-lt"/>
          </a:defRPr>
        </a:defPPr>
      </a:lstStyle>
    </a:txDef>
  </a:objectDefaults>
  <a:extraClrSchemeLst/>
  <a:extLst>
    <a:ext uri="{05A4C25C-085E-4340-85A3-A5531E510DB2}">
      <thm15:themeFamily xmlns:thm15="http://schemas.microsoft.com/office/thememl/2012/main" name="NTICC Presentation (D.Matt)" id="{13B7C274-1AF8-4695-AE01-322234B9268C}" vid="{DFBF6AA1-DCDE-44CC-A8DA-B1AD2BDB9CE9}"/>
    </a:ext>
  </a:extLst>
</a:theme>
</file>

<file path=ppt/theme/theme3.xml><?xml version="1.0" encoding="utf-8"?>
<a:theme xmlns:a="http://schemas.openxmlformats.org/drawingml/2006/main" name="2_General Slide - DEM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8000">
              <a:schemeClr val="dk1">
                <a:alpha val="41000"/>
              </a:schemeClr>
            </a:gs>
            <a:gs pos="100000">
              <a:schemeClr val="dk1">
                <a:shade val="48000"/>
                <a:satMod val="180000"/>
                <a:lumMod val="94000"/>
              </a:schemeClr>
            </a:gs>
            <a:gs pos="85000">
              <a:schemeClr val="dk1">
                <a:shade val="48000"/>
                <a:satMod val="180000"/>
                <a:lumMod val="94000"/>
              </a:schemeClr>
            </a:gs>
          </a:gsLst>
          <a:lin ang="16200000" scaled="1"/>
          <a:tileRect/>
        </a:gradFill>
      </a:spPr>
      <a:bodyPr anchor="ctr"/>
      <a:lstStyle>
        <a:defPPr algn="l">
          <a:defRPr sz="800" b="1" dirty="0">
            <a:solidFill>
              <a:prstClr val="white"/>
            </a:solidFill>
            <a:latin typeface="Palatino Linotype"/>
          </a:defRPr>
        </a:defPPr>
      </a:lstStyle>
      <a:style>
        <a:lnRef idx="0">
          <a:schemeClr val="dk1"/>
        </a:lnRef>
        <a:fillRef idx="3">
          <a:schemeClr val="dk1"/>
        </a:fillRef>
        <a:effectRef idx="3">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l">
          <a:defRPr sz="1800" dirty="0">
            <a:solidFill>
              <a:srgbClr val="2E77B0"/>
            </a:solidFill>
            <a:latin typeface="+mn-lt"/>
          </a:defRPr>
        </a:defPPr>
      </a:lstStyle>
    </a:txDef>
  </a:objectDefaults>
  <a:extraClrSchemeLst/>
  <a:extLst>
    <a:ext uri="{05A4C25C-085E-4340-85A3-A5531E510DB2}">
      <thm15:themeFamily xmlns:thm15="http://schemas.microsoft.com/office/thememl/2012/main" name="DEMD Leadership DEMD-PPT-Template" id="{C726FDDB-D361-45E7-91E1-08C17C360C2A}" vid="{060266A8-DE78-402D-9DBE-DF42CA9A1F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3f550a7-b0fb-4d6c-ba19-fd89c043d7b7">
      <Terms xmlns="http://schemas.microsoft.com/office/infopath/2007/PartnerControls"/>
    </lcf76f155ced4ddcb4097134ff3c332f>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817079FED5BE4299431E3C640ED594" ma:contentTypeVersion="14" ma:contentTypeDescription="Create a new document." ma:contentTypeScope="" ma:versionID="ab0fa26896a82ae1adedab0cdc47c910">
  <xsd:schema xmlns:xsd="http://www.w3.org/2001/XMLSchema" xmlns:xs="http://www.w3.org/2001/XMLSchema" xmlns:p="http://schemas.microsoft.com/office/2006/metadata/properties" xmlns:ns2="c05024fc-2475-4c64-9c56-31f6b59430b1" xmlns:ns3="b3f550a7-b0fb-4d6c-ba19-fd89c043d7b7" xmlns:ns4="31062a0d-ede8-4112-b4bb-00a9c1bc8e16" targetNamespace="http://schemas.microsoft.com/office/2006/metadata/properties" ma:root="true" ma:fieldsID="9a644c304065bb9af9531601441565f3" ns2:_="" ns3:_="" ns4:_="">
    <xsd:import namespace="c05024fc-2475-4c64-9c56-31f6b59430b1"/>
    <xsd:import namespace="b3f550a7-b0fb-4d6c-ba19-fd89c043d7b7"/>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5024fc-2475-4c64-9c56-31f6b59430b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f550a7-b0fb-4d6c-ba19-fd89c043d7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19543fc-265a-48b2-8d52-d747c17bbd62}" ma:internalName="TaxCatchAll" ma:showField="CatchAllData" ma:web="c05024fc-2475-4c64-9c56-31f6b59430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F09FC4-B95C-43C3-8A1A-FFD85D3803AC}">
  <ds:schemaRefs>
    <ds:schemaRef ds:uri="31062a0d-ede8-4112-b4bb-00a9c1bc8e16"/>
    <ds:schemaRef ds:uri="b3f550a7-b0fb-4d6c-ba19-fd89c043d7b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FCCBAC5-A73F-433D-A8E2-C0A7AAE2ACA1}">
  <ds:schemaRefs>
    <ds:schemaRef ds:uri="http://schemas.microsoft.com/sharepoint/v3/contenttype/forms"/>
  </ds:schemaRefs>
</ds:datastoreItem>
</file>

<file path=customXml/itemProps3.xml><?xml version="1.0" encoding="utf-8"?>
<ds:datastoreItem xmlns:ds="http://schemas.openxmlformats.org/officeDocument/2006/customXml" ds:itemID="{5DE714EE-582C-433D-9D2C-3D5D209B586C}">
  <ds:schemaRefs>
    <ds:schemaRef ds:uri="31062a0d-ede8-4112-b4bb-00a9c1bc8e16"/>
    <ds:schemaRef ds:uri="b3f550a7-b0fb-4d6c-ba19-fd89c043d7b7"/>
    <ds:schemaRef ds:uri="c05024fc-2475-4c64-9c56-31f6b59430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2790</TotalTime>
  <Words>2960</Words>
  <Application>Microsoft Office PowerPoint</Application>
  <PresentationFormat>Widescreen</PresentationFormat>
  <Paragraphs>445</Paragraphs>
  <Slides>38</Slides>
  <Notes>24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Meiryo</vt:lpstr>
      <vt:lpstr>Arial</vt:lpstr>
      <vt:lpstr>Calibri</vt:lpstr>
      <vt:lpstr>Constantia</vt:lpstr>
      <vt:lpstr>Corbel</vt:lpstr>
      <vt:lpstr>Courier New</vt:lpstr>
      <vt:lpstr>Franklin Gothic Book</vt:lpstr>
      <vt:lpstr>Georgia</vt:lpstr>
      <vt:lpstr>Palatino Linotype</vt:lpstr>
      <vt:lpstr>Wingdings</vt:lpstr>
      <vt:lpstr>Wingdings 2</vt:lpstr>
      <vt:lpstr>General Slide - DEMD Header</vt:lpstr>
      <vt:lpstr>1_General Slide - DEMD Header</vt:lpstr>
      <vt:lpstr>2_General Slide - DEMD Header</vt:lpstr>
      <vt:lpstr>“Turning Piles of Rocks into  Piles of Money”  National Transportation in Indian Country Conference  Louisville, Kentucky August 25, 2022</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DEMD’s Approach to Tribal Technical Assistance</vt:lpstr>
      <vt:lpstr>PowerPoint Presentation</vt:lpstr>
      <vt:lpstr>Question?</vt:lpstr>
      <vt:lpstr>Aggregate!</vt:lpstr>
      <vt:lpstr>PowerPoint Presentation</vt:lpstr>
      <vt:lpstr>Why Should a Tribe Develop its Aggregate Resources?  Safe Roads Emergency Preparedness  Inherent Economic Advantages Job Creation Income Generation Economic Diversity</vt:lpstr>
      <vt:lpstr>PowerPoint Presentation</vt:lpstr>
      <vt:lpstr>PowerPoint Presentation</vt:lpstr>
      <vt:lpstr>Summary</vt:lpstr>
      <vt:lpstr>Aggregate:  Why isn’t it marketed like gasoline or tobacco?</vt:lpstr>
      <vt:lpstr>Aggregate:  Why isn’t it marketed like gas or tobacco?</vt:lpstr>
      <vt:lpstr>Inherent Economic Advantage</vt:lpstr>
      <vt:lpstr>PowerPoint Presentation</vt:lpstr>
      <vt:lpstr>PowerPoint Presentation</vt:lpstr>
      <vt:lpstr>PowerPoint Presentation</vt:lpstr>
      <vt:lpstr>PowerPoint Presentation</vt:lpstr>
      <vt:lpstr>Income generation (continued)</vt:lpstr>
      <vt:lpstr>Income Generation (continued)</vt:lpstr>
      <vt:lpstr>PowerPoint Presentation</vt:lpstr>
      <vt:lpstr>PowerPoint Presentation</vt:lpstr>
      <vt:lpstr>Example: Solid Mineral Business Development</vt:lpstr>
      <vt:lpstr>Fort Independence Indian Reservation, CA Aggregate Business</vt:lpstr>
      <vt:lpstr>Development Planning Team Members</vt:lpstr>
      <vt:lpstr>Services Provided to the Tribe</vt:lpstr>
      <vt:lpstr>PowerPoint Presentation</vt:lpstr>
      <vt:lpstr>PowerPoint Presentation</vt:lpstr>
      <vt:lpstr>Fort Independence Paiute Chairman’s Comments Closing Remarks about DEMD, at the conclusion of the First Development Team Meeting</vt:lpstr>
      <vt:lpstr>PowerPoint Presentation</vt:lpstr>
      <vt:lpstr>PowerPoint Presentation</vt:lpstr>
    </vt:vector>
  </TitlesOfParts>
  <Company>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Salazar, Patrita M</dc:creator>
  <cp:lastModifiedBy>Bodenchuk, Dennis</cp:lastModifiedBy>
  <cp:revision>184</cp:revision>
  <dcterms:created xsi:type="dcterms:W3CDTF">2021-10-01T16:01:32Z</dcterms:created>
  <dcterms:modified xsi:type="dcterms:W3CDTF">2022-08-25T11:41:41Z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0x010100C3817079FED5BE4299431E3C640ED594</vt:lpwstr>
  </property>
  <property fmtid="{D5CDD505-2E9C-101B-9397-08002B2CF9AE}" pid="3" name="MediaServiceImageTags">
    <vt:lpwstr/>
  </property>
</Properties>
</file>